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2" r:id="rId3"/>
    <p:sldId id="276" r:id="rId4"/>
    <p:sldId id="277" r:id="rId5"/>
    <p:sldId id="257" r:id="rId6"/>
    <p:sldId id="278" r:id="rId7"/>
    <p:sldId id="258" r:id="rId8"/>
    <p:sldId id="280" r:id="rId9"/>
    <p:sldId id="259" r:id="rId10"/>
    <p:sldId id="293" r:id="rId11"/>
    <p:sldId id="265" r:id="rId12"/>
    <p:sldId id="300" r:id="rId13"/>
    <p:sldId id="262" r:id="rId14"/>
    <p:sldId id="263" r:id="rId15"/>
    <p:sldId id="268" r:id="rId16"/>
    <p:sldId id="266" r:id="rId17"/>
    <p:sldId id="294" r:id="rId18"/>
    <p:sldId id="296" r:id="rId19"/>
    <p:sldId id="269" r:id="rId20"/>
    <p:sldId id="270" r:id="rId21"/>
    <p:sldId id="287" r:id="rId22"/>
    <p:sldId id="288" r:id="rId23"/>
    <p:sldId id="289" r:id="rId24"/>
    <p:sldId id="272" r:id="rId25"/>
    <p:sldId id="273" r:id="rId26"/>
    <p:sldId id="274" r:id="rId27"/>
    <p:sldId id="297" r:id="rId28"/>
    <p:sldId id="275" r:id="rId29"/>
    <p:sldId id="298" r:id="rId30"/>
    <p:sldId id="299" r:id="rId31"/>
    <p:sldId id="281" r:id="rId32"/>
    <p:sldId id="282" r:id="rId33"/>
    <p:sldId id="283" r:id="rId34"/>
    <p:sldId id="290" r:id="rId35"/>
    <p:sldId id="291" r:id="rId36"/>
    <p:sldId id="286" r:id="rId37"/>
  </p:sldIdLst>
  <p:sldSz cx="4572000" cy="3049588"/>
  <p:notesSz cx="6781800" cy="98806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63300"/>
    <a:srgbClr val="FFFF00"/>
    <a:srgbClr val="0000FF"/>
    <a:srgbClr val="FF0066"/>
    <a:srgbClr val="0099FF"/>
    <a:srgbClr val="CC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27" autoAdjust="0"/>
    <p:restoredTop sz="94794" autoAdjust="0"/>
  </p:normalViewPr>
  <p:slideViewPr>
    <p:cSldViewPr snapToGrid="0">
      <p:cViewPr varScale="1">
        <p:scale>
          <a:sx n="260" d="100"/>
          <a:sy n="260" d="100"/>
        </p:scale>
        <p:origin x="1140" y="198"/>
      </p:cViewPr>
      <p:guideLst>
        <p:guide orient="horz" pos="96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530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mtClean="0"/>
            </a:lvl1pPr>
          </a:lstStyle>
          <a:p>
            <a:pPr>
              <a:defRPr/>
            </a:pPr>
            <a:fld id="{EA385899-D6EA-4A02-BF77-87E1FB52F4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614363" y="741363"/>
            <a:ext cx="5554662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2650"/>
            <a:ext cx="542607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5300"/>
            <a:ext cx="29400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mtClean="0"/>
            </a:lvl1pPr>
          </a:lstStyle>
          <a:p>
            <a:pPr>
              <a:defRPr/>
            </a:pPr>
            <a:fld id="{C5F6F3D6-F33B-4FA0-8E02-321A8BEE89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B24803-0773-4359-B206-C64CBF65C6F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147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E1C348-AF27-4047-A918-B152D3B337D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5363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13244A-5231-489E-8286-83F2B550CAF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326F3D-B666-4B8B-96DA-8D93C9DCC7E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5603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78864E-B262-4EC5-B94A-0386573DEE0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9699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217E9-3BDD-4953-8CAA-D1701FFF40A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816B75-2731-435E-9FB7-D9DB69A06D1D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46083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614363" y="742950"/>
            <a:ext cx="5553075" cy="370363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94238"/>
            <a:ext cx="5426075" cy="4446587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498475"/>
            <a:ext cx="3429000" cy="10620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1601788"/>
            <a:ext cx="3429000" cy="736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4A782-D326-4729-A6F2-5463DBE6339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6076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A9370-87D2-4540-A34A-1293BE7AD1A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453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22238"/>
            <a:ext cx="1028700" cy="2601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22238"/>
            <a:ext cx="2933700" cy="260191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004D1-7524-43F8-A4DD-DCCAA0D898A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33105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711200"/>
            <a:ext cx="1981200" cy="2012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2362200" y="711200"/>
            <a:ext cx="1981200" cy="2012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213A6-EB89-482A-A044-DBAF2B13780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3421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4A96A-2A11-406A-AFED-46771C34151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5132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38" y="760413"/>
            <a:ext cx="3943350" cy="126841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738" y="2041525"/>
            <a:ext cx="3943350" cy="6667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2A213-81BB-4B8F-A861-8D359DA1535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5527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11200"/>
            <a:ext cx="1981200" cy="2012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2200" y="711200"/>
            <a:ext cx="1981200" cy="2012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76D41-CA1A-4829-A88A-C3085D797F0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2124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1925"/>
            <a:ext cx="3943350" cy="5905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747713"/>
            <a:ext cx="1935163" cy="366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325" y="1114425"/>
            <a:ext cx="1935163" cy="1638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747713"/>
            <a:ext cx="1943100" cy="366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114425"/>
            <a:ext cx="1943100" cy="1638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783-039E-4330-B885-9F111E85DCC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6088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C872F-E73B-4F73-A9CA-AB7DB7D000B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080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3F65E-7E06-483B-BAD6-E70981CFC4B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5733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203200"/>
            <a:ext cx="1474788" cy="711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100" y="439738"/>
            <a:ext cx="2314575" cy="21669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325" y="914400"/>
            <a:ext cx="1474788" cy="169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BA8CB-8264-4E6B-AE20-67473AF5DF2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2887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203200"/>
            <a:ext cx="1474788" cy="711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3100" y="439738"/>
            <a:ext cx="2314575" cy="21669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325" y="914400"/>
            <a:ext cx="1474788" cy="169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11E34-E0A8-4D62-ABD6-93D81854D3AE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6614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2238"/>
            <a:ext cx="4114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544" tIns="21772" rIns="43544" bIns="217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11200"/>
            <a:ext cx="41148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544" tIns="21772" rIns="43544" bIns="21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2776538"/>
            <a:ext cx="10668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544" tIns="21772" rIns="43544" bIns="21772" numCol="1" anchor="t" anchorCtr="0" compatLnSpc="1">
            <a:prstTxWarp prst="textNoShape">
              <a:avLst/>
            </a:prstTxWarp>
          </a:bodyPr>
          <a:lstStyle>
            <a:lvl1pPr defTabSz="434975" eaLnBrk="1" hangingPunct="1">
              <a:defRPr sz="7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62100" y="2776538"/>
            <a:ext cx="14478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544" tIns="21772" rIns="43544" bIns="21772" numCol="1" anchor="t" anchorCtr="0" compatLnSpc="1">
            <a:prstTxWarp prst="textNoShape">
              <a:avLst/>
            </a:prstTxWarp>
          </a:bodyPr>
          <a:lstStyle>
            <a:lvl1pPr algn="ctr" defTabSz="434975" eaLnBrk="1" hangingPunct="1">
              <a:defRPr sz="7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52813" y="57150"/>
            <a:ext cx="10668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544" tIns="21772" rIns="43544" bIns="21772" numCol="1" anchor="t" anchorCtr="0" compatLnSpc="1">
            <a:prstTxWarp prst="textNoShape">
              <a:avLst/>
            </a:prstTxWarp>
          </a:bodyPr>
          <a:lstStyle>
            <a:lvl1pPr algn="r" defTabSz="434975" eaLnBrk="1" hangingPunct="1">
              <a:defRPr sz="700" smtClean="0"/>
            </a:lvl1pPr>
          </a:lstStyle>
          <a:p>
            <a:pPr>
              <a:defRPr/>
            </a:pPr>
            <a:fld id="{5A39F032-EF88-417D-A05F-57DA1C57BAEE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34975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4975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2pPr>
      <a:lvl3pPr algn="ctr" defTabSz="434975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3pPr>
      <a:lvl4pPr algn="ctr" defTabSz="434975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4pPr>
      <a:lvl5pPr algn="ctr" defTabSz="434975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5pPr>
      <a:lvl6pPr marL="457200" algn="ctr" defTabSz="434975" rtl="0" fontAlgn="base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6pPr>
      <a:lvl7pPr marL="914400" algn="ctr" defTabSz="434975" rtl="0" fontAlgn="base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7pPr>
      <a:lvl8pPr marL="1371600" algn="ctr" defTabSz="434975" rtl="0" fontAlgn="base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8pPr>
      <a:lvl9pPr marL="1828800" algn="ctr" defTabSz="434975" rtl="0" fontAlgn="base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63513" indent="-163513" algn="l" defTabSz="434975" rtl="0" eaLnBrk="0" fontAlgn="base" hangingPunct="0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54013" indent="-136525" algn="l" defTabSz="434975" rtl="0" eaLnBrk="0" fontAlgn="base" hangingPunct="0">
        <a:spcBef>
          <a:spcPct val="20000"/>
        </a:spcBef>
        <a:spcAft>
          <a:spcPct val="0"/>
        </a:spcAft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44513" indent="-109538" algn="l" defTabSz="434975" rtl="0" eaLnBrk="0" fontAlgn="base" hangingPunct="0">
        <a:spcBef>
          <a:spcPct val="20000"/>
        </a:spcBef>
        <a:spcAft>
          <a:spcPct val="0"/>
        </a:spcAft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62000" indent="-109538" algn="l" defTabSz="434975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79488" indent="-107950" algn="l" defTabSz="434975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0" Type="http://schemas.openxmlformats.org/officeDocument/2006/relationships/image" Target="../media/image12.png"/><Relationship Id="rId4" Type="http://schemas.openxmlformats.org/officeDocument/2006/relationships/image" Target="../media/image6.wm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C935D2-11C1-4C67-BDB2-4040F3120A9B}" type="slidenum">
              <a:rPr lang="en-AU" altLang="en-US" sz="700"/>
              <a:pPr/>
              <a:t>1</a:t>
            </a:fld>
            <a:endParaRPr lang="en-AU" altLang="en-US" sz="700"/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125413" y="84138"/>
            <a:ext cx="23082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/>
              <a:t>PHYS1001   Physics 1  REGULAR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/>
              <a:t>Module 2 Thermal Physics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/>
              <a:t>IAN COOPER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1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THERMODYNAMIC SYSTEMS</a:t>
            </a:r>
          </a:p>
        </p:txBody>
      </p:sp>
      <p:pic>
        <p:nvPicPr>
          <p:cNvPr id="4100" name="Picture 6" descr="kyl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84138"/>
            <a:ext cx="1090612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125413" y="1120775"/>
            <a:ext cx="2097087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CC6600"/>
                </a:solidFill>
              </a:rPr>
              <a:t>What do we mean by </a:t>
            </a:r>
            <a:r>
              <a:rPr lang="en-AU" altLang="en-US" sz="1000">
                <a:solidFill>
                  <a:srgbClr val="FF0000"/>
                </a:solidFill>
              </a:rPr>
              <a:t>hot</a:t>
            </a:r>
            <a:r>
              <a:rPr lang="en-AU" altLang="en-US" sz="1000">
                <a:solidFill>
                  <a:srgbClr val="CC6600"/>
                </a:solidFill>
              </a:rPr>
              <a:t> and </a:t>
            </a:r>
            <a:r>
              <a:rPr lang="en-AU" altLang="en-US" sz="1000">
                <a:solidFill>
                  <a:srgbClr val="0099FF"/>
                </a:solidFill>
              </a:rPr>
              <a:t>cold </a:t>
            </a:r>
            <a:r>
              <a:rPr lang="en-AU" altLang="en-US" sz="1000">
                <a:solidFill>
                  <a:srgbClr val="CC6600"/>
                </a:solidFill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>
              <a:solidFill>
                <a:srgbClr val="CC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CC6600"/>
                </a:solidFill>
              </a:rPr>
              <a:t>What does </a:t>
            </a:r>
            <a:r>
              <a:rPr lang="en-AU" altLang="en-US" sz="1000" b="1">
                <a:solidFill>
                  <a:srgbClr val="FF0066"/>
                </a:solidFill>
              </a:rPr>
              <a:t>temperature</a:t>
            </a:r>
            <a:r>
              <a:rPr lang="en-AU" altLang="en-US" sz="1000">
                <a:solidFill>
                  <a:srgbClr val="CC6600"/>
                </a:solidFill>
              </a:rPr>
              <a:t> measure?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>
              <a:solidFill>
                <a:srgbClr val="CC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CC6600"/>
                </a:solidFill>
              </a:rPr>
              <a:t>What is the meaning of </a:t>
            </a:r>
            <a:r>
              <a:rPr lang="en-AU" altLang="en-US" sz="1000" b="1"/>
              <a:t>heat</a:t>
            </a:r>
            <a:r>
              <a:rPr lang="en-AU" altLang="en-US" sz="1000">
                <a:solidFill>
                  <a:srgbClr val="CC6600"/>
                </a:solidFill>
              </a:rPr>
              <a:t>?</a:t>
            </a:r>
          </a:p>
        </p:txBody>
      </p:sp>
      <p:sp>
        <p:nvSpPr>
          <p:cNvPr id="4102" name="WordArt 8"/>
          <p:cNvSpPr>
            <a:spLocks noChangeArrowheads="1" noChangeShapeType="1" noTextEdit="1"/>
          </p:cNvSpPr>
          <p:nvPr/>
        </p:nvSpPr>
        <p:spPr bwMode="auto">
          <a:xfrm>
            <a:off x="198438" y="2749550"/>
            <a:ext cx="2447925" cy="21590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 panose="020B0806030902050204" pitchFamily="34" charset="0"/>
              </a:rPr>
              <a:t>PHYSICS:   FUN   EXCITING   SIMPLE</a:t>
            </a:r>
          </a:p>
        </p:txBody>
      </p:sp>
      <p:pic>
        <p:nvPicPr>
          <p:cNvPr id="4103" name="Picture 10" descr="Red Hot Chili Pep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84138"/>
            <a:ext cx="1014412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1" descr="Spa"/>
          <p:cNvPicPr>
            <a:picLocks noChangeAspect="1" noChangeArrowheads="1"/>
          </p:cNvPicPr>
          <p:nvPr/>
        </p:nvPicPr>
        <p:blipFill>
          <a:blip r:embed="rId4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3"/>
          <a:stretch>
            <a:fillRect/>
          </a:stretch>
        </p:blipFill>
        <p:spPr bwMode="auto">
          <a:xfrm>
            <a:off x="2070100" y="1597025"/>
            <a:ext cx="129698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2" descr="wallpaper_boat_icebe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0" t="9750" b="16469"/>
          <a:stretch>
            <a:fillRect/>
          </a:stretch>
        </p:blipFill>
        <p:spPr bwMode="auto">
          <a:xfrm>
            <a:off x="3409950" y="1524000"/>
            <a:ext cx="116205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F4ABE-049D-40F6-9506-D18592F6D9E7}" type="slidenum">
              <a:rPr lang="en-AU" altLang="en-US" sz="700"/>
              <a:pPr/>
              <a:t>10</a:t>
            </a:fld>
            <a:endParaRPr lang="en-AU" altLang="en-US" sz="700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98438" y="84138"/>
            <a:ext cx="32861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</a:t>
            </a:r>
            <a:r>
              <a:rPr lang="en-AU" altLang="en-US" sz="1100" b="1">
                <a:solidFill>
                  <a:srgbClr val="FF0000"/>
                </a:solidFill>
              </a:rPr>
              <a:t>INTERNAL ENERGY   </a:t>
            </a:r>
            <a:r>
              <a:rPr lang="en-AU" altLang="en-US" sz="1100" b="1" i="1">
                <a:solidFill>
                  <a:srgbClr val="FF0000"/>
                </a:solidFill>
                <a:latin typeface="Times New Roman" panose="02020603050405020304" pitchFamily="18" charset="0"/>
              </a:rPr>
              <a:t>U                            </a:t>
            </a:r>
            <a:r>
              <a:rPr lang="en-AU" altLang="en-US" sz="1000" b="1">
                <a:solidFill>
                  <a:srgbClr val="FF0000"/>
                </a:solidFill>
                <a:latin typeface="Times New Roman" panose="02020603050405020304" pitchFamily="18" charset="0"/>
              </a:rPr>
              <a:t>[J  joule]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1196975" y="1938338"/>
            <a:ext cx="8572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25413" y="1452563"/>
            <a:ext cx="2586037" cy="206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Kinetic energy: translation, vibration, rotation</a:t>
            </a:r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234950" y="1844675"/>
            <a:ext cx="142875" cy="1285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593725" y="1781175"/>
            <a:ext cx="144463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593725" y="2517775"/>
            <a:ext cx="144463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98438" y="2486025"/>
            <a:ext cx="142875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125413" y="2068513"/>
            <a:ext cx="144462" cy="1285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557213" y="2197100"/>
            <a:ext cx="144462" cy="1285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8" name="Line 11"/>
          <p:cNvSpPr>
            <a:spLocks noChangeShapeType="1"/>
          </p:cNvSpPr>
          <p:nvPr/>
        </p:nvSpPr>
        <p:spPr bwMode="auto">
          <a:xfrm flipH="1">
            <a:off x="125413" y="2549525"/>
            <a:ext cx="144462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2"/>
          <p:cNvSpPr>
            <a:spLocks noChangeShapeType="1"/>
          </p:cNvSpPr>
          <p:nvPr/>
        </p:nvSpPr>
        <p:spPr bwMode="auto">
          <a:xfrm flipH="1" flipV="1">
            <a:off x="558800" y="2452688"/>
            <a:ext cx="107950" cy="128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Line 13"/>
          <p:cNvSpPr>
            <a:spLocks noChangeShapeType="1"/>
          </p:cNvSpPr>
          <p:nvPr/>
        </p:nvSpPr>
        <p:spPr bwMode="auto">
          <a:xfrm>
            <a:off x="234950" y="2165350"/>
            <a:ext cx="287338" cy="544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Line 14"/>
          <p:cNvSpPr>
            <a:spLocks noChangeShapeType="1"/>
          </p:cNvSpPr>
          <p:nvPr/>
        </p:nvSpPr>
        <p:spPr bwMode="auto">
          <a:xfrm flipH="1">
            <a:off x="125413" y="1908175"/>
            <a:ext cx="180975" cy="65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2" name="Line 15"/>
          <p:cNvSpPr>
            <a:spLocks noChangeShapeType="1"/>
          </p:cNvSpPr>
          <p:nvPr/>
        </p:nvSpPr>
        <p:spPr bwMode="auto">
          <a:xfrm flipV="1">
            <a:off x="630238" y="2005013"/>
            <a:ext cx="252412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3" name="Line 16"/>
          <p:cNvSpPr>
            <a:spLocks noChangeShapeType="1"/>
          </p:cNvSpPr>
          <p:nvPr/>
        </p:nvSpPr>
        <p:spPr bwMode="auto">
          <a:xfrm flipH="1">
            <a:off x="450850" y="1844675"/>
            <a:ext cx="17938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1169988" y="1941513"/>
            <a:ext cx="144462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5" name="Oval 18"/>
          <p:cNvSpPr>
            <a:spLocks noChangeArrowheads="1"/>
          </p:cNvSpPr>
          <p:nvPr/>
        </p:nvSpPr>
        <p:spPr bwMode="auto">
          <a:xfrm>
            <a:off x="2070100" y="1941513"/>
            <a:ext cx="144463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4356" name="Group 19"/>
          <p:cNvGrpSpPr>
            <a:grpSpLocks/>
          </p:cNvGrpSpPr>
          <p:nvPr/>
        </p:nvGrpSpPr>
        <p:grpSpPr bwMode="auto">
          <a:xfrm>
            <a:off x="1243013" y="1908175"/>
            <a:ext cx="885825" cy="163513"/>
            <a:chOff x="1292" y="3475"/>
            <a:chExt cx="1117" cy="230"/>
          </a:xfrm>
        </p:grpSpPr>
        <p:grpSp>
          <p:nvGrpSpPr>
            <p:cNvPr id="14376" name="Group 20"/>
            <p:cNvGrpSpPr>
              <a:grpSpLocks/>
            </p:cNvGrpSpPr>
            <p:nvPr/>
          </p:nvGrpSpPr>
          <p:grpSpPr bwMode="auto">
            <a:xfrm>
              <a:off x="1292" y="3475"/>
              <a:ext cx="279" cy="227"/>
              <a:chOff x="1292" y="3475"/>
              <a:chExt cx="279" cy="227"/>
            </a:xfrm>
          </p:grpSpPr>
          <p:sp>
            <p:nvSpPr>
              <p:cNvPr id="14386" name="Line 21"/>
              <p:cNvSpPr>
                <a:spLocks noChangeShapeType="1"/>
              </p:cNvSpPr>
              <p:nvPr/>
            </p:nvSpPr>
            <p:spPr bwMode="auto">
              <a:xfrm flipV="1">
                <a:off x="1292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7" name="Line 22"/>
              <p:cNvSpPr>
                <a:spLocks noChangeShapeType="1"/>
              </p:cNvSpPr>
              <p:nvPr/>
            </p:nvSpPr>
            <p:spPr bwMode="auto">
              <a:xfrm flipH="1" flipV="1">
                <a:off x="1434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77" name="Group 23"/>
            <p:cNvGrpSpPr>
              <a:grpSpLocks/>
            </p:cNvGrpSpPr>
            <p:nvPr/>
          </p:nvGrpSpPr>
          <p:grpSpPr bwMode="auto">
            <a:xfrm>
              <a:off x="1565" y="3475"/>
              <a:ext cx="279" cy="227"/>
              <a:chOff x="1292" y="3475"/>
              <a:chExt cx="279" cy="227"/>
            </a:xfrm>
          </p:grpSpPr>
          <p:sp>
            <p:nvSpPr>
              <p:cNvPr id="14384" name="Line 24"/>
              <p:cNvSpPr>
                <a:spLocks noChangeShapeType="1"/>
              </p:cNvSpPr>
              <p:nvPr/>
            </p:nvSpPr>
            <p:spPr bwMode="auto">
              <a:xfrm flipV="1">
                <a:off x="1292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5" name="Line 25"/>
              <p:cNvSpPr>
                <a:spLocks noChangeShapeType="1"/>
              </p:cNvSpPr>
              <p:nvPr/>
            </p:nvSpPr>
            <p:spPr bwMode="auto">
              <a:xfrm flipH="1" flipV="1">
                <a:off x="1434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78" name="Group 26"/>
            <p:cNvGrpSpPr>
              <a:grpSpLocks/>
            </p:cNvGrpSpPr>
            <p:nvPr/>
          </p:nvGrpSpPr>
          <p:grpSpPr bwMode="auto">
            <a:xfrm>
              <a:off x="1850" y="3475"/>
              <a:ext cx="279" cy="227"/>
              <a:chOff x="1292" y="3475"/>
              <a:chExt cx="279" cy="227"/>
            </a:xfrm>
          </p:grpSpPr>
          <p:sp>
            <p:nvSpPr>
              <p:cNvPr id="14382" name="Line 27"/>
              <p:cNvSpPr>
                <a:spLocks noChangeShapeType="1"/>
              </p:cNvSpPr>
              <p:nvPr/>
            </p:nvSpPr>
            <p:spPr bwMode="auto">
              <a:xfrm flipV="1">
                <a:off x="1292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3" name="Line 28"/>
              <p:cNvSpPr>
                <a:spLocks noChangeShapeType="1"/>
              </p:cNvSpPr>
              <p:nvPr/>
            </p:nvSpPr>
            <p:spPr bwMode="auto">
              <a:xfrm flipH="1" flipV="1">
                <a:off x="1434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79" name="Group 29"/>
            <p:cNvGrpSpPr>
              <a:grpSpLocks/>
            </p:cNvGrpSpPr>
            <p:nvPr/>
          </p:nvGrpSpPr>
          <p:grpSpPr bwMode="auto">
            <a:xfrm>
              <a:off x="2130" y="3478"/>
              <a:ext cx="279" cy="227"/>
              <a:chOff x="1292" y="3475"/>
              <a:chExt cx="279" cy="227"/>
            </a:xfrm>
          </p:grpSpPr>
          <p:sp>
            <p:nvSpPr>
              <p:cNvPr id="14380" name="Line 30"/>
              <p:cNvSpPr>
                <a:spLocks noChangeShapeType="1"/>
              </p:cNvSpPr>
              <p:nvPr/>
            </p:nvSpPr>
            <p:spPr bwMode="auto">
              <a:xfrm flipV="1">
                <a:off x="1292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1" name="Line 31"/>
              <p:cNvSpPr>
                <a:spLocks noChangeShapeType="1"/>
              </p:cNvSpPr>
              <p:nvPr/>
            </p:nvSpPr>
            <p:spPr bwMode="auto">
              <a:xfrm flipH="1" flipV="1">
                <a:off x="1434" y="3475"/>
                <a:ext cx="13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57" name="Line 32"/>
          <p:cNvSpPr>
            <a:spLocks noChangeShapeType="1"/>
          </p:cNvSpPr>
          <p:nvPr/>
        </p:nvSpPr>
        <p:spPr bwMode="auto">
          <a:xfrm>
            <a:off x="1098550" y="1812925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8" name="Line 33"/>
          <p:cNvSpPr>
            <a:spLocks noChangeShapeType="1"/>
          </p:cNvSpPr>
          <p:nvPr/>
        </p:nvSpPr>
        <p:spPr bwMode="auto">
          <a:xfrm>
            <a:off x="1925638" y="1781175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9" name="Oval 34"/>
          <p:cNvSpPr>
            <a:spLocks noChangeArrowheads="1"/>
          </p:cNvSpPr>
          <p:nvPr/>
        </p:nvSpPr>
        <p:spPr bwMode="auto">
          <a:xfrm>
            <a:off x="2682875" y="1973263"/>
            <a:ext cx="142875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60" name="Oval 35"/>
          <p:cNvSpPr>
            <a:spLocks noChangeArrowheads="1"/>
          </p:cNvSpPr>
          <p:nvPr/>
        </p:nvSpPr>
        <p:spPr bwMode="auto">
          <a:xfrm>
            <a:off x="3151188" y="1620838"/>
            <a:ext cx="142875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61" name="Line 36"/>
          <p:cNvSpPr>
            <a:spLocks noChangeShapeType="1"/>
          </p:cNvSpPr>
          <p:nvPr/>
        </p:nvSpPr>
        <p:spPr bwMode="auto">
          <a:xfrm flipH="1">
            <a:off x="2754313" y="1684338"/>
            <a:ext cx="468312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2" name="Line 37"/>
          <p:cNvSpPr>
            <a:spLocks noChangeShapeType="1"/>
          </p:cNvSpPr>
          <p:nvPr/>
        </p:nvSpPr>
        <p:spPr bwMode="auto">
          <a:xfrm>
            <a:off x="2825750" y="2100263"/>
            <a:ext cx="107950" cy="96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3" name="Line 38"/>
          <p:cNvSpPr>
            <a:spLocks noChangeShapeType="1"/>
          </p:cNvSpPr>
          <p:nvPr/>
        </p:nvSpPr>
        <p:spPr bwMode="auto">
          <a:xfrm flipH="1" flipV="1">
            <a:off x="3043238" y="1525588"/>
            <a:ext cx="107950" cy="95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4" name="Text Box 39"/>
          <p:cNvSpPr txBox="1">
            <a:spLocks noChangeArrowheads="1"/>
          </p:cNvSpPr>
          <p:nvPr/>
        </p:nvSpPr>
        <p:spPr bwMode="auto">
          <a:xfrm>
            <a:off x="1062038" y="2420938"/>
            <a:ext cx="3392487" cy="511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tabLst>
                <a:tab pos="98583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tabLst>
                <a:tab pos="985838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tabLst>
                <a:tab pos="985838" algn="l"/>
              </a:tabLs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85838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Thermal Energy	= Internal Energy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Thermal Energy	= very broad term, no specific meaning</a:t>
            </a:r>
          </a:p>
        </p:txBody>
      </p:sp>
      <p:sp>
        <p:nvSpPr>
          <p:cNvPr id="14365" name="Text Box 40"/>
          <p:cNvSpPr txBox="1">
            <a:spLocks noChangeArrowheads="1"/>
          </p:cNvSpPr>
          <p:nvPr/>
        </p:nvSpPr>
        <p:spPr bwMode="auto">
          <a:xfrm>
            <a:off x="1925638" y="371475"/>
            <a:ext cx="2646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Value of </a:t>
            </a:r>
            <a:r>
              <a:rPr lang="en-AU" altLang="en-US" sz="1000" i="1">
                <a:latin typeface="Times New Roman" panose="02020603050405020304" pitchFamily="18" charset="0"/>
              </a:rPr>
              <a:t>U</a:t>
            </a:r>
            <a:r>
              <a:rPr lang="en-AU" altLang="en-US" sz="1000"/>
              <a:t> not important, </a:t>
            </a:r>
            <a:r>
              <a:rPr lang="en-AU" altLang="en-US" sz="10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AU" altLang="en-US" sz="10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AU" altLang="en-US" sz="1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AU" altLang="en-US" sz="1000"/>
              <a:t>during a thermal process is what matters:</a:t>
            </a:r>
          </a:p>
        </p:txBody>
      </p:sp>
      <p:pic>
        <p:nvPicPr>
          <p:cNvPr id="14366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165225"/>
            <a:ext cx="1150938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367" name="Group 42"/>
          <p:cNvGrpSpPr>
            <a:grpSpLocks/>
          </p:cNvGrpSpPr>
          <p:nvPr/>
        </p:nvGrpSpPr>
        <p:grpSpPr bwMode="auto">
          <a:xfrm>
            <a:off x="125413" y="373063"/>
            <a:ext cx="2160587" cy="960437"/>
            <a:chOff x="151" y="288"/>
            <a:chExt cx="1361" cy="605"/>
          </a:xfrm>
        </p:grpSpPr>
        <p:graphicFrame>
          <p:nvGraphicFramePr>
            <p:cNvPr id="14369" name="Object 43"/>
            <p:cNvGraphicFramePr>
              <a:graphicFrameLocks noChangeAspect="1"/>
            </p:cNvGraphicFramePr>
            <p:nvPr/>
          </p:nvGraphicFramePr>
          <p:xfrm>
            <a:off x="251" y="295"/>
            <a:ext cx="917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8" name="Equation" r:id="rId5" imgW="1231366" imgH="253890" progId="Equation.DSMT4">
                    <p:embed/>
                  </p:oleObj>
                </mc:Choice>
                <mc:Fallback>
                  <p:oleObj name="Equation" r:id="rId5" imgW="1231366" imgH="25389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" y="295"/>
                          <a:ext cx="917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0" name="Text Box 44"/>
            <p:cNvSpPr txBox="1">
              <a:spLocks noChangeArrowheads="1"/>
            </p:cNvSpPr>
            <p:nvPr/>
          </p:nvSpPr>
          <p:spPr bwMode="auto">
            <a:xfrm>
              <a:off x="151" y="618"/>
              <a:ext cx="62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3544" tIns="21772" rIns="43544" bIns="21772"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217488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434975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652463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87153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3287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7859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2431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7003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Random chaotic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motion</a:t>
              </a:r>
            </a:p>
          </p:txBody>
        </p:sp>
        <p:sp>
          <p:nvSpPr>
            <p:cNvPr id="14371" name="Text Box 45"/>
            <p:cNvSpPr txBox="1">
              <a:spLocks noChangeArrowheads="1"/>
            </p:cNvSpPr>
            <p:nvPr/>
          </p:nvSpPr>
          <p:spPr bwMode="auto">
            <a:xfrm>
              <a:off x="919" y="577"/>
              <a:ext cx="593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3544" tIns="21772" rIns="43544" bIns="21772"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217488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434975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652463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87153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3287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7859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2431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7003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interaction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between atoms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&amp; molecules</a:t>
              </a:r>
            </a:p>
          </p:txBody>
        </p:sp>
        <p:sp>
          <p:nvSpPr>
            <p:cNvPr id="14372" name="Oval 46"/>
            <p:cNvSpPr>
              <a:spLocks noChangeArrowheads="1"/>
            </p:cNvSpPr>
            <p:nvPr/>
          </p:nvSpPr>
          <p:spPr bwMode="auto">
            <a:xfrm>
              <a:off x="978" y="288"/>
              <a:ext cx="182" cy="18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3" name="Oval 47"/>
            <p:cNvSpPr>
              <a:spLocks noChangeArrowheads="1"/>
            </p:cNvSpPr>
            <p:nvPr/>
          </p:nvSpPr>
          <p:spPr bwMode="auto">
            <a:xfrm>
              <a:off x="594" y="288"/>
              <a:ext cx="182" cy="18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4" name="Line 48"/>
            <p:cNvSpPr>
              <a:spLocks noChangeShapeType="1"/>
            </p:cNvSpPr>
            <p:nvPr/>
          </p:nvSpPr>
          <p:spPr bwMode="auto">
            <a:xfrm flipH="1" flipV="1">
              <a:off x="669" y="470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49"/>
            <p:cNvSpPr>
              <a:spLocks noChangeShapeType="1"/>
            </p:cNvSpPr>
            <p:nvPr/>
          </p:nvSpPr>
          <p:spPr bwMode="auto">
            <a:xfrm flipH="1" flipV="1">
              <a:off x="1077" y="470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4368" name="Object 50"/>
          <p:cNvGraphicFramePr>
            <a:graphicFrameLocks noChangeAspect="1"/>
          </p:cNvGraphicFramePr>
          <p:nvPr/>
        </p:nvGraphicFramePr>
        <p:xfrm>
          <a:off x="2430463" y="804863"/>
          <a:ext cx="1803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Formel" r:id="rId7" imgW="1803400" imgH="241300" progId="Equation.3">
                  <p:embed/>
                </p:oleObj>
              </mc:Choice>
              <mc:Fallback>
                <p:oleObj name="Formel" r:id="rId7" imgW="1803400" imgH="2413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804863"/>
                        <a:ext cx="1803400" cy="241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433009-584D-415C-AE04-61D4837D4E7B}" type="slidenum">
              <a:rPr lang="en-AU" altLang="en-US" sz="700"/>
              <a:pPr/>
              <a:t>11</a:t>
            </a:fld>
            <a:endParaRPr lang="en-AU" altLang="en-US" sz="700"/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25413" y="84138"/>
            <a:ext cx="2881312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dirty="0"/>
              <a:t>The </a:t>
            </a:r>
            <a:r>
              <a:rPr lang="en-AU" altLang="en-US" sz="1200" b="1" dirty="0">
                <a:solidFill>
                  <a:srgbClr val="663300"/>
                </a:solidFill>
              </a:rPr>
              <a:t>internal energy </a:t>
            </a:r>
            <a:r>
              <a:rPr lang="en-AU" altLang="en-US" sz="1200" b="1" i="1" dirty="0">
                <a:solidFill>
                  <a:srgbClr val="663300"/>
                </a:solidFill>
                <a:latin typeface="Times New Roman" panose="02020603050405020304" pitchFamily="18" charset="0"/>
              </a:rPr>
              <a:t>U</a:t>
            </a:r>
            <a:r>
              <a:rPr lang="en-AU" altLang="en-US" sz="1200" dirty="0"/>
              <a:t> of an ideal gas depends only on its </a:t>
            </a:r>
            <a:r>
              <a:rPr lang="en-AU" altLang="en-US" sz="1200" b="1" dirty="0">
                <a:solidFill>
                  <a:srgbClr val="FF0000"/>
                </a:solidFill>
              </a:rPr>
              <a:t>temperature</a:t>
            </a:r>
            <a:r>
              <a:rPr lang="en-AU" altLang="en-US" sz="1200" dirty="0"/>
              <a:t>, not on its pressure or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dirty="0"/>
              <a:t>               </a:t>
            </a:r>
            <a:r>
              <a:rPr lang="en-AU" altLang="en-US" sz="1200" i="1" dirty="0">
                <a:latin typeface="Times New Roman" panose="02020603050405020304" pitchFamily="18" charset="0"/>
              </a:rPr>
              <a:t>U= U</a:t>
            </a:r>
            <a:r>
              <a:rPr lang="en-AU" altLang="en-US" sz="1200" dirty="0">
                <a:latin typeface="Times New Roman" panose="02020603050405020304" pitchFamily="18" charset="0"/>
              </a:rPr>
              <a:t>(</a:t>
            </a:r>
            <a:r>
              <a:rPr lang="en-AU" altLang="en-US" sz="1200" i="1" dirty="0">
                <a:latin typeface="Times New Roman" panose="02020603050405020304" pitchFamily="18" charset="0"/>
              </a:rPr>
              <a:t>T</a:t>
            </a:r>
            <a:r>
              <a:rPr lang="en-AU" altLang="en-US" sz="1200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 i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dirty="0"/>
              <a:t>The internal energy of an </a:t>
            </a:r>
            <a:r>
              <a:rPr lang="en-AU" altLang="en-US" sz="1200" u="sng" dirty="0"/>
              <a:t>isolated</a:t>
            </a:r>
            <a:r>
              <a:rPr lang="en-AU" altLang="en-US" sz="1200" dirty="0"/>
              <a:t> system is constant.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dirty="0"/>
              <a:t>Internal energy is </a:t>
            </a:r>
            <a:r>
              <a:rPr lang="en-AU" altLang="en-US" sz="1200" dirty="0">
                <a:solidFill>
                  <a:srgbClr val="FF0000"/>
                </a:solidFill>
              </a:rPr>
              <a:t>not</a:t>
            </a:r>
            <a:r>
              <a:rPr lang="en-AU" altLang="en-US" sz="1200" dirty="0"/>
              <a:t> a form of energy but a way of describing the fact that the energy in atoms is both stored as potential and kinetic energy. Does </a:t>
            </a:r>
            <a:r>
              <a:rPr lang="en-AU" altLang="en-US" sz="1200" b="1" dirty="0">
                <a:solidFill>
                  <a:srgbClr val="FF0000"/>
                </a:solidFill>
              </a:rPr>
              <a:t>not</a:t>
            </a:r>
            <a:r>
              <a:rPr lang="en-AU" altLang="en-US" sz="1200" dirty="0"/>
              <a:t> include KE of the object as a whole or any external PE due to actions of external forces or relativistic energy (</a:t>
            </a:r>
            <a:r>
              <a:rPr lang="en-AU" altLang="en-US" sz="1200" i="1" dirty="0">
                <a:latin typeface="Times New Roman" panose="02020603050405020304" pitchFamily="18" charset="0"/>
              </a:rPr>
              <a:t>E=mc</a:t>
            </a:r>
            <a:r>
              <a:rPr lang="en-AU" altLang="en-US" sz="1200" baseline="30000" dirty="0">
                <a:latin typeface="Times New Roman" panose="02020603050405020304" pitchFamily="18" charset="0"/>
              </a:rPr>
              <a:t>2</a:t>
            </a:r>
            <a:r>
              <a:rPr lang="en-AU" altLang="en-US" sz="1200" dirty="0"/>
              <a:t>). 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974725"/>
            <a:ext cx="1579562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3B040D-5A41-4EC9-8D21-DDEF601A1125}" type="slidenum">
              <a:rPr lang="en-AU" altLang="en-US" sz="700"/>
              <a:pPr/>
              <a:t>12</a:t>
            </a:fld>
            <a:endParaRPr lang="en-AU" altLang="en-US" sz="700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44463" y="98425"/>
            <a:ext cx="428307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FF0000"/>
                </a:solidFill>
              </a:rPr>
              <a:t>INTERNAL ENERGY</a:t>
            </a:r>
            <a:r>
              <a:rPr lang="en-AU" altLang="en-US" sz="1000"/>
              <a:t> - it is composed of the following types of energies: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0000FF"/>
                </a:solidFill>
              </a:rPr>
              <a:t>Sensible energy - </a:t>
            </a:r>
            <a:r>
              <a:rPr lang="en-AU" altLang="en-US" sz="1000"/>
              <a:t>internal energy associated with random, chaotic kinetic energies (molecular translation, rotation, and vibration; electron translation and spin; and nuclear spin) of the molecules.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0000FF"/>
                </a:solidFill>
              </a:rPr>
              <a:t>Latent energy</a:t>
            </a:r>
            <a:r>
              <a:rPr lang="en-AU" altLang="en-US" sz="1000">
                <a:solidFill>
                  <a:srgbClr val="0000FF"/>
                </a:solidFill>
              </a:rPr>
              <a:t> - </a:t>
            </a:r>
            <a:r>
              <a:rPr lang="en-AU" altLang="en-US" sz="1000"/>
              <a:t> the internal energy associated with the phase of a system.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0000FF"/>
                </a:solidFill>
              </a:rPr>
              <a:t>Chemical energy</a:t>
            </a:r>
            <a:r>
              <a:rPr lang="en-AU" altLang="en-US" sz="1000"/>
              <a:t> - the internal energy associated with the atomic bonds in a molecule.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0000FF"/>
                </a:solidFill>
              </a:rPr>
              <a:t>Nuclear energy</a:t>
            </a:r>
            <a:r>
              <a:rPr lang="en-AU" altLang="en-US" sz="1000"/>
              <a:t> the very large amount of energy associated with the strong bonds within the nucleus of the atom itself.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6D3CD6-5BB0-48D1-917C-1B03778893B5}" type="slidenum">
              <a:rPr lang="en-AU" altLang="en-US" sz="700"/>
              <a:pPr/>
              <a:t>13</a:t>
            </a:fld>
            <a:endParaRPr lang="en-AU" altLang="en-US" sz="700"/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80963" y="57150"/>
            <a:ext cx="210185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0000FF"/>
                </a:solidFill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</a:t>
            </a:r>
            <a:r>
              <a:rPr lang="en-AU" altLang="en-US" sz="1200" b="1">
                <a:solidFill>
                  <a:srgbClr val="0000FF"/>
                </a:solidFill>
              </a:rPr>
              <a:t>WORK   </a:t>
            </a: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            </a:t>
            </a:r>
            <a:r>
              <a:rPr lang="en-AU" altLang="en-US" sz="1000" b="1">
                <a:solidFill>
                  <a:srgbClr val="0000FF"/>
                </a:solidFill>
                <a:latin typeface="Times New Roman" panose="02020603050405020304" pitchFamily="18" charset="0"/>
              </a:rPr>
              <a:t>[ J]</a:t>
            </a: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                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1925" y="1643063"/>
            <a:ext cx="42481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 b="1" i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 i="1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000" b="1">
                <a:solidFill>
                  <a:srgbClr val="FF0000"/>
                </a:solidFill>
              </a:rPr>
              <a:t> &gt; 0</a:t>
            </a:r>
            <a:r>
              <a:rPr lang="en-AU" altLang="en-US" sz="1000"/>
              <a:t> energy removed from system </a:t>
            </a:r>
            <a:r>
              <a:rPr lang="en-AU" altLang="en-US" sz="1000" b="1" i="1">
                <a:solidFill>
                  <a:srgbClr val="FF0000"/>
                </a:solidFill>
              </a:rPr>
              <a:t>by system doing work</a:t>
            </a:r>
            <a:r>
              <a:rPr lang="en-AU" altLang="en-US" sz="1000"/>
              <a:t> on the surroundings (expansion)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 </a:t>
            </a:r>
            <a:endParaRPr lang="en-AU" altLang="en-US" sz="1000" i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000" b="1">
                <a:solidFill>
                  <a:srgbClr val="0000FF"/>
                </a:solidFill>
              </a:rPr>
              <a:t> &lt; 0</a:t>
            </a:r>
            <a:r>
              <a:rPr lang="en-AU" altLang="en-US" sz="1000"/>
              <a:t> energy added to system by work being </a:t>
            </a:r>
            <a:r>
              <a:rPr lang="en-AU" altLang="en-US" sz="1000" b="1" i="1">
                <a:solidFill>
                  <a:srgbClr val="0000FF"/>
                </a:solidFill>
              </a:rPr>
              <a:t>done on the system</a:t>
            </a:r>
            <a:r>
              <a:rPr lang="en-AU" altLang="en-US" sz="1000"/>
              <a:t> by its surroundings (compression)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000"/>
          </a:p>
        </p:txBody>
      </p:sp>
      <p:sp>
        <p:nvSpPr>
          <p:cNvPr id="18437" name="Text Box 19"/>
          <p:cNvSpPr txBox="1">
            <a:spLocks noChangeArrowheads="1"/>
          </p:cNvSpPr>
          <p:nvPr/>
        </p:nvSpPr>
        <p:spPr bwMode="auto">
          <a:xfrm>
            <a:off x="1863725" y="688975"/>
            <a:ext cx="584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F = p A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8438" name="Rectangle 21" descr="20%"/>
          <p:cNvSpPr>
            <a:spLocks noChangeArrowheads="1"/>
          </p:cNvSpPr>
          <p:nvPr/>
        </p:nvSpPr>
        <p:spPr bwMode="auto">
          <a:xfrm>
            <a:off x="342900" y="406400"/>
            <a:ext cx="1200150" cy="3222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9" name="Rectangle 22"/>
          <p:cNvSpPr>
            <a:spLocks noChangeArrowheads="1"/>
          </p:cNvSpPr>
          <p:nvPr/>
        </p:nvSpPr>
        <p:spPr bwMode="auto">
          <a:xfrm>
            <a:off x="1609725" y="539750"/>
            <a:ext cx="400050" cy="539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0" name="Oval 23"/>
          <p:cNvSpPr>
            <a:spLocks noChangeArrowheads="1"/>
          </p:cNvSpPr>
          <p:nvPr/>
        </p:nvSpPr>
        <p:spPr bwMode="auto">
          <a:xfrm>
            <a:off x="223838" y="406400"/>
            <a:ext cx="200025" cy="3222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1" name="Line 24"/>
          <p:cNvSpPr>
            <a:spLocks noChangeShapeType="1"/>
          </p:cNvSpPr>
          <p:nvPr/>
        </p:nvSpPr>
        <p:spPr bwMode="auto">
          <a:xfrm>
            <a:off x="342900" y="728663"/>
            <a:ext cx="146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25"/>
          <p:cNvSpPr>
            <a:spLocks noChangeShapeType="1"/>
          </p:cNvSpPr>
          <p:nvPr/>
        </p:nvSpPr>
        <p:spPr bwMode="auto">
          <a:xfrm>
            <a:off x="341313" y="409575"/>
            <a:ext cx="146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Oval 26"/>
          <p:cNvSpPr>
            <a:spLocks noChangeArrowheads="1"/>
          </p:cNvSpPr>
          <p:nvPr/>
        </p:nvSpPr>
        <p:spPr bwMode="auto">
          <a:xfrm>
            <a:off x="1209675" y="406400"/>
            <a:ext cx="200025" cy="322263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4" name="Oval 27"/>
          <p:cNvSpPr>
            <a:spLocks noChangeArrowheads="1"/>
          </p:cNvSpPr>
          <p:nvPr/>
        </p:nvSpPr>
        <p:spPr bwMode="auto">
          <a:xfrm>
            <a:off x="1476375" y="406400"/>
            <a:ext cx="200025" cy="3222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5" name="Text Box 30"/>
          <p:cNvSpPr txBox="1">
            <a:spLocks noChangeArrowheads="1"/>
          </p:cNvSpPr>
          <p:nvPr/>
        </p:nvSpPr>
        <p:spPr bwMode="auto">
          <a:xfrm>
            <a:off x="209550" y="495300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A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pic>
        <p:nvPicPr>
          <p:cNvPr id="18446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016000"/>
            <a:ext cx="2524125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7" name="Rectangle 37" descr="20%"/>
          <p:cNvSpPr>
            <a:spLocks noChangeArrowheads="1"/>
          </p:cNvSpPr>
          <p:nvPr/>
        </p:nvSpPr>
        <p:spPr bwMode="auto">
          <a:xfrm>
            <a:off x="2506663" y="398463"/>
            <a:ext cx="938212" cy="3222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8" name="Oval 39"/>
          <p:cNvSpPr>
            <a:spLocks noChangeArrowheads="1"/>
          </p:cNvSpPr>
          <p:nvPr/>
        </p:nvSpPr>
        <p:spPr bwMode="auto">
          <a:xfrm>
            <a:off x="2387600" y="398463"/>
            <a:ext cx="200025" cy="3222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9" name="Line 40"/>
          <p:cNvSpPr>
            <a:spLocks noChangeShapeType="1"/>
          </p:cNvSpPr>
          <p:nvPr/>
        </p:nvSpPr>
        <p:spPr bwMode="auto">
          <a:xfrm>
            <a:off x="2506663" y="720725"/>
            <a:ext cx="146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41"/>
          <p:cNvSpPr>
            <a:spLocks noChangeShapeType="1"/>
          </p:cNvSpPr>
          <p:nvPr/>
        </p:nvSpPr>
        <p:spPr bwMode="auto">
          <a:xfrm>
            <a:off x="2505075" y="401638"/>
            <a:ext cx="1465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Oval 42"/>
          <p:cNvSpPr>
            <a:spLocks noChangeArrowheads="1"/>
          </p:cNvSpPr>
          <p:nvPr/>
        </p:nvSpPr>
        <p:spPr bwMode="auto">
          <a:xfrm>
            <a:off x="3614738" y="392113"/>
            <a:ext cx="200025" cy="322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2" name="Oval 43"/>
          <p:cNvSpPr>
            <a:spLocks noChangeArrowheads="1"/>
          </p:cNvSpPr>
          <p:nvPr/>
        </p:nvSpPr>
        <p:spPr bwMode="auto">
          <a:xfrm>
            <a:off x="3355975" y="398463"/>
            <a:ext cx="200025" cy="3222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2373313" y="487363"/>
            <a:ext cx="2619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A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8454" name="Line 45"/>
          <p:cNvSpPr>
            <a:spLocks noChangeShapeType="1"/>
          </p:cNvSpPr>
          <p:nvPr/>
        </p:nvSpPr>
        <p:spPr bwMode="auto">
          <a:xfrm>
            <a:off x="1011238" y="569913"/>
            <a:ext cx="5461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7000" y="723900"/>
            <a:ext cx="19843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 i="1">
                <a:solidFill>
                  <a:srgbClr val="FF0000"/>
                </a:solidFill>
                <a:latin typeface="Times New Roman" panose="02020603050405020304" pitchFamily="18" charset="0"/>
              </a:rPr>
              <a:t>force F</a:t>
            </a:r>
            <a:r>
              <a:rPr lang="en-US" altLang="en-US" sz="800"/>
              <a:t> by gas on cylinder (expansion)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806450" y="434975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8457" name="Rectangle 38"/>
          <p:cNvSpPr>
            <a:spLocks noChangeArrowheads="1"/>
          </p:cNvSpPr>
          <p:nvPr/>
        </p:nvSpPr>
        <p:spPr bwMode="auto">
          <a:xfrm>
            <a:off x="3540125" y="531813"/>
            <a:ext cx="400050" cy="539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8" name="Line 48"/>
          <p:cNvSpPr>
            <a:spLocks noChangeShapeType="1"/>
          </p:cNvSpPr>
          <p:nvPr/>
        </p:nvSpPr>
        <p:spPr bwMode="auto">
          <a:xfrm flipH="1">
            <a:off x="3467100" y="652463"/>
            <a:ext cx="5794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Text Box 49"/>
          <p:cNvSpPr txBox="1">
            <a:spLocks noChangeArrowheads="1"/>
          </p:cNvSpPr>
          <p:nvPr/>
        </p:nvSpPr>
        <p:spPr bwMode="auto">
          <a:xfrm>
            <a:off x="2547938" y="744538"/>
            <a:ext cx="1938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force F</a:t>
            </a:r>
            <a:r>
              <a:rPr lang="en-US" altLang="en-US" sz="800"/>
              <a:t> applied on gas (compression)</a:t>
            </a:r>
          </a:p>
        </p:txBody>
      </p:sp>
      <p:sp>
        <p:nvSpPr>
          <p:cNvPr id="18460" name="Line 50"/>
          <p:cNvSpPr>
            <a:spLocks noChangeShapeType="1"/>
          </p:cNvSpPr>
          <p:nvPr/>
        </p:nvSpPr>
        <p:spPr bwMode="auto">
          <a:xfrm>
            <a:off x="1308100" y="346075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51"/>
          <p:cNvSpPr>
            <a:spLocks noChangeShapeType="1"/>
          </p:cNvSpPr>
          <p:nvPr/>
        </p:nvSpPr>
        <p:spPr bwMode="auto">
          <a:xfrm flipH="1">
            <a:off x="3348038" y="284163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Text Box 52"/>
          <p:cNvSpPr txBox="1">
            <a:spLocks noChangeArrowheads="1"/>
          </p:cNvSpPr>
          <p:nvPr/>
        </p:nvSpPr>
        <p:spPr bwMode="auto">
          <a:xfrm>
            <a:off x="1335088" y="2682875"/>
            <a:ext cx="3103562" cy="254000"/>
          </a:xfrm>
          <a:prstGeom prst="rect">
            <a:avLst/>
          </a:prstGeom>
          <a:noFill/>
          <a:ln w="9525">
            <a:solidFill>
              <a:srgbClr val="66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663300"/>
                </a:solidFill>
                <a:latin typeface="Comic Sans MS" panose="030F0702030302020204" pitchFamily="66" charset="0"/>
              </a:rPr>
              <a:t>What constitutes an equation mindmap for work?</a:t>
            </a:r>
          </a:p>
        </p:txBody>
      </p:sp>
      <p:sp>
        <p:nvSpPr>
          <p:cNvPr id="18463" name="Text Box 53"/>
          <p:cNvSpPr txBox="1">
            <a:spLocks noChangeArrowheads="1"/>
          </p:cNvSpPr>
          <p:nvPr/>
        </p:nvSpPr>
        <p:spPr bwMode="auto">
          <a:xfrm>
            <a:off x="1365250" y="1397000"/>
            <a:ext cx="2462213" cy="25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000" b="1">
                <a:solidFill>
                  <a:srgbClr val="0000FF"/>
                </a:solidFill>
              </a:rPr>
              <a:t>Work done</a:t>
            </a:r>
            <a:r>
              <a:rPr lang="en-AU" altLang="en-US" sz="1000"/>
              <a:t> </a:t>
            </a:r>
            <a:r>
              <a:rPr lang="en-AU" altLang="en-US" sz="1000">
                <a:solidFill>
                  <a:srgbClr val="0000FF"/>
                </a:solidFill>
              </a:rPr>
              <a:t>=</a:t>
            </a:r>
            <a:r>
              <a:rPr lang="en-AU" altLang="en-US" sz="1000"/>
              <a:t>  </a:t>
            </a:r>
            <a:r>
              <a:rPr lang="en-AU" altLang="en-US" sz="1000" b="1">
                <a:solidFill>
                  <a:srgbClr val="0000FF"/>
                </a:solidFill>
              </a:rPr>
              <a:t>area under a </a:t>
            </a:r>
            <a:r>
              <a:rPr lang="en-AU" altLang="en-US" sz="1000" b="1" i="1">
                <a:solidFill>
                  <a:srgbClr val="0000FF"/>
                </a:solidFill>
              </a:rPr>
              <a:t>p</a:t>
            </a:r>
            <a:r>
              <a:rPr lang="en-AU" altLang="en-US" sz="1000" b="1">
                <a:solidFill>
                  <a:srgbClr val="0000FF"/>
                </a:solidFill>
              </a:rPr>
              <a:t>-</a:t>
            </a:r>
            <a:r>
              <a:rPr lang="en-AU" altLang="en-US" sz="1000" b="1" i="1">
                <a:solidFill>
                  <a:srgbClr val="0000FF"/>
                </a:solidFill>
              </a:rPr>
              <a:t>V</a:t>
            </a:r>
            <a:r>
              <a:rPr lang="en-AU" altLang="en-US" sz="1000" b="1">
                <a:solidFill>
                  <a:srgbClr val="0000FF"/>
                </a:solidFill>
              </a:rPr>
              <a:t> curve</a:t>
            </a:r>
            <a:endParaRPr lang="en-US" altLang="en-US" sz="1000"/>
          </a:p>
        </p:txBody>
      </p:sp>
      <p:sp>
        <p:nvSpPr>
          <p:cNvPr id="18464" name="Text Box 54"/>
          <p:cNvSpPr txBox="1">
            <a:spLocks noChangeArrowheads="1"/>
          </p:cNvSpPr>
          <p:nvPr/>
        </p:nvSpPr>
        <p:spPr bwMode="auto">
          <a:xfrm>
            <a:off x="4075113" y="506413"/>
            <a:ext cx="2619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F294D0-0039-4950-85B1-0F82E566CF30}" type="slidenum">
              <a:rPr lang="en-AU" altLang="en-US" sz="700"/>
              <a:pPr/>
              <a:t>14</a:t>
            </a:fld>
            <a:endParaRPr lang="en-AU" altLang="en-US" sz="700"/>
          </a:p>
        </p:txBody>
      </p:sp>
      <p:sp>
        <p:nvSpPr>
          <p:cNvPr id="19459" name="Oval 4"/>
          <p:cNvSpPr>
            <a:spLocks noChangeArrowheads="1"/>
          </p:cNvSpPr>
          <p:nvPr/>
        </p:nvSpPr>
        <p:spPr bwMode="auto">
          <a:xfrm>
            <a:off x="457200" y="990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685800" y="2362200"/>
            <a:ext cx="381000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9461" name="Group 6"/>
          <p:cNvGrpSpPr>
            <a:grpSpLocks/>
          </p:cNvGrpSpPr>
          <p:nvPr/>
        </p:nvGrpSpPr>
        <p:grpSpPr bwMode="auto">
          <a:xfrm>
            <a:off x="1828800" y="1143000"/>
            <a:ext cx="381000" cy="685800"/>
            <a:chOff x="960" y="1152"/>
            <a:chExt cx="240" cy="432"/>
          </a:xfrm>
        </p:grpSpPr>
        <p:sp>
          <p:nvSpPr>
            <p:cNvPr id="19533" name="Rectangle 7"/>
            <p:cNvSpPr>
              <a:spLocks noChangeArrowheads="1"/>
            </p:cNvSpPr>
            <p:nvPr/>
          </p:nvSpPr>
          <p:spPr bwMode="auto">
            <a:xfrm>
              <a:off x="960" y="1344"/>
              <a:ext cx="240" cy="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34" name="AutoShape 8"/>
            <p:cNvSpPr>
              <a:spLocks noChangeArrowheads="1"/>
            </p:cNvSpPr>
            <p:nvPr/>
          </p:nvSpPr>
          <p:spPr bwMode="auto">
            <a:xfrm>
              <a:off x="960" y="1152"/>
              <a:ext cx="240" cy="19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9462" name="Text Box 9"/>
          <p:cNvSpPr txBox="1">
            <a:spLocks noChangeArrowheads="1"/>
          </p:cNvSpPr>
          <p:nvPr/>
        </p:nvSpPr>
        <p:spPr bwMode="auto">
          <a:xfrm>
            <a:off x="1054100" y="76200"/>
            <a:ext cx="584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F = p A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grpSp>
        <p:nvGrpSpPr>
          <p:cNvPr id="19463" name="Group 10"/>
          <p:cNvGrpSpPr>
            <a:grpSpLocks/>
          </p:cNvGrpSpPr>
          <p:nvPr/>
        </p:nvGrpSpPr>
        <p:grpSpPr bwMode="auto">
          <a:xfrm>
            <a:off x="685800" y="152400"/>
            <a:ext cx="2057400" cy="712788"/>
            <a:chOff x="432" y="127"/>
            <a:chExt cx="1296" cy="449"/>
          </a:xfrm>
        </p:grpSpPr>
        <p:sp>
          <p:nvSpPr>
            <p:cNvPr id="19522" name="Rectangle 11" descr="20%"/>
            <p:cNvSpPr>
              <a:spLocks noChangeArrowheads="1"/>
            </p:cNvSpPr>
            <p:nvPr/>
          </p:nvSpPr>
          <p:spPr bwMode="auto">
            <a:xfrm>
              <a:off x="528" y="288"/>
              <a:ext cx="864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23" name="Rectangle 12"/>
            <p:cNvSpPr>
              <a:spLocks noChangeArrowheads="1"/>
            </p:cNvSpPr>
            <p:nvPr/>
          </p:nvSpPr>
          <p:spPr bwMode="auto">
            <a:xfrm>
              <a:off x="1440" y="407"/>
              <a:ext cx="288" cy="4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24" name="Oval 13"/>
            <p:cNvSpPr>
              <a:spLocks noChangeArrowheads="1"/>
            </p:cNvSpPr>
            <p:nvPr/>
          </p:nvSpPr>
          <p:spPr bwMode="auto">
            <a:xfrm>
              <a:off x="442" y="288"/>
              <a:ext cx="144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25" name="Line 14"/>
            <p:cNvSpPr>
              <a:spLocks noChangeShapeType="1"/>
            </p:cNvSpPr>
            <p:nvPr/>
          </p:nvSpPr>
          <p:spPr bwMode="auto">
            <a:xfrm>
              <a:off x="528" y="57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Line 15"/>
            <p:cNvSpPr>
              <a:spLocks noChangeShapeType="1"/>
            </p:cNvSpPr>
            <p:nvPr/>
          </p:nvSpPr>
          <p:spPr bwMode="auto">
            <a:xfrm>
              <a:off x="528" y="28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Oval 16"/>
            <p:cNvSpPr>
              <a:spLocks noChangeArrowheads="1"/>
            </p:cNvSpPr>
            <p:nvPr/>
          </p:nvSpPr>
          <p:spPr bwMode="auto">
            <a:xfrm>
              <a:off x="1152" y="288"/>
              <a:ext cx="144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28" name="Oval 17"/>
            <p:cNvSpPr>
              <a:spLocks noChangeArrowheads="1"/>
            </p:cNvSpPr>
            <p:nvPr/>
          </p:nvSpPr>
          <p:spPr bwMode="auto">
            <a:xfrm>
              <a:off x="1344" y="288"/>
              <a:ext cx="144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29" name="Line 18"/>
            <p:cNvSpPr>
              <a:spLocks noChangeShapeType="1"/>
            </p:cNvSpPr>
            <p:nvPr/>
          </p:nvSpPr>
          <p:spPr bwMode="auto">
            <a:xfrm>
              <a:off x="1200" y="1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Text Box 19"/>
            <p:cNvSpPr txBox="1">
              <a:spLocks noChangeArrowheads="1"/>
            </p:cNvSpPr>
            <p:nvPr/>
          </p:nvSpPr>
          <p:spPr bwMode="auto">
            <a:xfrm>
              <a:off x="1362" y="127"/>
              <a:ext cx="19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 i="1">
                  <a:latin typeface="Times New Roman" panose="02020603050405020304" pitchFamily="18" charset="0"/>
                </a:rPr>
                <a:t>dx</a:t>
              </a:r>
              <a:endParaRPr lang="en-AU" altLang="en-US" sz="1000" i="1">
                <a:latin typeface="Times New Roman" panose="02020603050405020304" pitchFamily="18" charset="0"/>
              </a:endParaRPr>
            </a:p>
          </p:txBody>
        </p:sp>
        <p:sp>
          <p:nvSpPr>
            <p:cNvPr id="19531" name="Text Box 20"/>
            <p:cNvSpPr txBox="1">
              <a:spLocks noChangeArrowheads="1"/>
            </p:cNvSpPr>
            <p:nvPr/>
          </p:nvSpPr>
          <p:spPr bwMode="auto">
            <a:xfrm>
              <a:off x="432" y="367"/>
              <a:ext cx="1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 i="1">
                  <a:latin typeface="Times New Roman" panose="02020603050405020304" pitchFamily="18" charset="0"/>
                </a:rPr>
                <a:t>A</a:t>
              </a:r>
              <a:endParaRPr lang="en-AU" altLang="en-US" sz="1000" i="1">
                <a:latin typeface="Times New Roman" panose="02020603050405020304" pitchFamily="18" charset="0"/>
              </a:endParaRPr>
            </a:p>
          </p:txBody>
        </p:sp>
        <p:sp>
          <p:nvSpPr>
            <p:cNvPr id="19532" name="Freeform 21"/>
            <p:cNvSpPr>
              <a:spLocks/>
            </p:cNvSpPr>
            <p:nvPr/>
          </p:nvSpPr>
          <p:spPr bwMode="auto">
            <a:xfrm>
              <a:off x="816" y="240"/>
              <a:ext cx="432" cy="240"/>
            </a:xfrm>
            <a:custGeom>
              <a:avLst/>
              <a:gdLst>
                <a:gd name="T0" fmla="*/ 0 w 384"/>
                <a:gd name="T1" fmla="*/ 0 h 224"/>
                <a:gd name="T2" fmla="*/ 162 w 384"/>
                <a:gd name="T3" fmla="*/ 206 h 224"/>
                <a:gd name="T4" fmla="*/ 432 w 384"/>
                <a:gd name="T5" fmla="*/ 206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224">
                  <a:moveTo>
                    <a:pt x="0" y="0"/>
                  </a:moveTo>
                  <a:cubicBezTo>
                    <a:pt x="40" y="80"/>
                    <a:pt x="80" y="160"/>
                    <a:pt x="144" y="192"/>
                  </a:cubicBezTo>
                  <a:cubicBezTo>
                    <a:pt x="208" y="224"/>
                    <a:pt x="344" y="192"/>
                    <a:pt x="384" y="1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4" name="Group 22"/>
          <p:cNvGrpSpPr>
            <a:grpSpLocks/>
          </p:cNvGrpSpPr>
          <p:nvPr/>
        </p:nvGrpSpPr>
        <p:grpSpPr bwMode="auto">
          <a:xfrm>
            <a:off x="1447800" y="1295400"/>
            <a:ext cx="914400" cy="685800"/>
            <a:chOff x="240" y="816"/>
            <a:chExt cx="576" cy="432"/>
          </a:xfrm>
        </p:grpSpPr>
        <p:sp>
          <p:nvSpPr>
            <p:cNvPr id="19520" name="Line 23"/>
            <p:cNvSpPr>
              <a:spLocks noChangeShapeType="1"/>
            </p:cNvSpPr>
            <p:nvPr/>
          </p:nvSpPr>
          <p:spPr bwMode="auto">
            <a:xfrm>
              <a:off x="336" y="8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Line 24"/>
            <p:cNvSpPr>
              <a:spLocks noChangeShapeType="1"/>
            </p:cNvSpPr>
            <p:nvPr/>
          </p:nvSpPr>
          <p:spPr bwMode="auto">
            <a:xfrm>
              <a:off x="240" y="115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5" name="Group 25"/>
          <p:cNvGrpSpPr>
            <a:grpSpLocks/>
          </p:cNvGrpSpPr>
          <p:nvPr/>
        </p:nvGrpSpPr>
        <p:grpSpPr bwMode="auto">
          <a:xfrm>
            <a:off x="381000" y="2209800"/>
            <a:ext cx="914400" cy="685800"/>
            <a:chOff x="240" y="816"/>
            <a:chExt cx="576" cy="432"/>
          </a:xfrm>
        </p:grpSpPr>
        <p:sp>
          <p:nvSpPr>
            <p:cNvPr id="19518" name="Line 26"/>
            <p:cNvSpPr>
              <a:spLocks noChangeShapeType="1"/>
            </p:cNvSpPr>
            <p:nvPr/>
          </p:nvSpPr>
          <p:spPr bwMode="auto">
            <a:xfrm>
              <a:off x="336" y="8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Line 27"/>
            <p:cNvSpPr>
              <a:spLocks noChangeShapeType="1"/>
            </p:cNvSpPr>
            <p:nvPr/>
          </p:nvSpPr>
          <p:spPr bwMode="auto">
            <a:xfrm>
              <a:off x="240" y="115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6" name="Group 28"/>
          <p:cNvGrpSpPr>
            <a:grpSpLocks/>
          </p:cNvGrpSpPr>
          <p:nvPr/>
        </p:nvGrpSpPr>
        <p:grpSpPr bwMode="auto">
          <a:xfrm>
            <a:off x="3276600" y="304800"/>
            <a:ext cx="914400" cy="685800"/>
            <a:chOff x="240" y="816"/>
            <a:chExt cx="576" cy="432"/>
          </a:xfrm>
        </p:grpSpPr>
        <p:sp>
          <p:nvSpPr>
            <p:cNvPr id="19516" name="Line 29"/>
            <p:cNvSpPr>
              <a:spLocks noChangeShapeType="1"/>
            </p:cNvSpPr>
            <p:nvPr/>
          </p:nvSpPr>
          <p:spPr bwMode="auto">
            <a:xfrm>
              <a:off x="336" y="8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Line 30"/>
            <p:cNvSpPr>
              <a:spLocks noChangeShapeType="1"/>
            </p:cNvSpPr>
            <p:nvPr/>
          </p:nvSpPr>
          <p:spPr bwMode="auto">
            <a:xfrm>
              <a:off x="240" y="115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7" name="Oval 31"/>
          <p:cNvSpPr>
            <a:spLocks noChangeArrowheads="1"/>
          </p:cNvSpPr>
          <p:nvPr/>
        </p:nvSpPr>
        <p:spPr bwMode="auto">
          <a:xfrm>
            <a:off x="3505200" y="381000"/>
            <a:ext cx="609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8" name="Text Box 32"/>
          <p:cNvSpPr txBox="1">
            <a:spLocks noChangeArrowheads="1"/>
          </p:cNvSpPr>
          <p:nvPr/>
        </p:nvSpPr>
        <p:spPr bwMode="auto">
          <a:xfrm>
            <a:off x="4038600" y="533400"/>
            <a:ext cx="374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1, 2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69" name="Oval 33"/>
          <p:cNvSpPr>
            <a:spLocks noChangeArrowheads="1"/>
          </p:cNvSpPr>
          <p:nvPr/>
        </p:nvSpPr>
        <p:spPr bwMode="auto">
          <a:xfrm>
            <a:off x="4095750" y="48895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0" name="Text Box 34"/>
          <p:cNvSpPr txBox="1">
            <a:spLocks noChangeArrowheads="1"/>
          </p:cNvSpPr>
          <p:nvPr/>
        </p:nvSpPr>
        <p:spPr bwMode="auto">
          <a:xfrm>
            <a:off x="1616075" y="10509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1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71" name="Oval 35"/>
          <p:cNvSpPr>
            <a:spLocks noChangeArrowheads="1"/>
          </p:cNvSpPr>
          <p:nvPr/>
        </p:nvSpPr>
        <p:spPr bwMode="auto">
          <a:xfrm>
            <a:off x="1828800" y="114300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2" name="Oval 36"/>
          <p:cNvSpPr>
            <a:spLocks noChangeArrowheads="1"/>
          </p:cNvSpPr>
          <p:nvPr/>
        </p:nvSpPr>
        <p:spPr bwMode="auto">
          <a:xfrm>
            <a:off x="2193925" y="1439863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3" name="Oval 37"/>
          <p:cNvSpPr>
            <a:spLocks noChangeArrowheads="1"/>
          </p:cNvSpPr>
          <p:nvPr/>
        </p:nvSpPr>
        <p:spPr bwMode="auto">
          <a:xfrm>
            <a:off x="1042988" y="2346325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4" name="Oval 38"/>
          <p:cNvSpPr>
            <a:spLocks noChangeArrowheads="1"/>
          </p:cNvSpPr>
          <p:nvPr/>
        </p:nvSpPr>
        <p:spPr bwMode="auto">
          <a:xfrm>
            <a:off x="669925" y="234950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5" name="Text Box 39"/>
          <p:cNvSpPr txBox="1">
            <a:spLocks noChangeArrowheads="1"/>
          </p:cNvSpPr>
          <p:nvPr/>
        </p:nvSpPr>
        <p:spPr bwMode="auto">
          <a:xfrm>
            <a:off x="3124200" y="304800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p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76" name="Text Box 40"/>
          <p:cNvSpPr txBox="1">
            <a:spLocks noChangeArrowheads="1"/>
          </p:cNvSpPr>
          <p:nvPr/>
        </p:nvSpPr>
        <p:spPr bwMode="auto">
          <a:xfrm>
            <a:off x="84138" y="858838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p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77" name="Text Box 41"/>
          <p:cNvSpPr txBox="1">
            <a:spLocks noChangeArrowheads="1"/>
          </p:cNvSpPr>
          <p:nvPr/>
        </p:nvSpPr>
        <p:spPr bwMode="auto">
          <a:xfrm>
            <a:off x="304800" y="2133600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p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78" name="Text Box 42"/>
          <p:cNvSpPr txBox="1">
            <a:spLocks noChangeArrowheads="1"/>
          </p:cNvSpPr>
          <p:nvPr/>
        </p:nvSpPr>
        <p:spPr bwMode="auto">
          <a:xfrm>
            <a:off x="2209800" y="1828800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V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79" name="Text Box 43"/>
          <p:cNvSpPr txBox="1">
            <a:spLocks noChangeArrowheads="1"/>
          </p:cNvSpPr>
          <p:nvPr/>
        </p:nvSpPr>
        <p:spPr bwMode="auto">
          <a:xfrm>
            <a:off x="3962400" y="838200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V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80" name="Text Box 44"/>
          <p:cNvSpPr txBox="1">
            <a:spLocks noChangeArrowheads="1"/>
          </p:cNvSpPr>
          <p:nvPr/>
        </p:nvSpPr>
        <p:spPr bwMode="auto">
          <a:xfrm>
            <a:off x="1143000" y="2698750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V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81" name="Text Box 45"/>
          <p:cNvSpPr txBox="1">
            <a:spLocks noChangeArrowheads="1"/>
          </p:cNvSpPr>
          <p:nvPr/>
        </p:nvSpPr>
        <p:spPr bwMode="auto">
          <a:xfrm>
            <a:off x="509588" y="218598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1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82" name="Text Box 46"/>
          <p:cNvSpPr txBox="1">
            <a:spLocks noChangeArrowheads="1"/>
          </p:cNvSpPr>
          <p:nvPr/>
        </p:nvSpPr>
        <p:spPr bwMode="auto">
          <a:xfrm>
            <a:off x="1066800" y="224948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2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83" name="Text Box 47"/>
          <p:cNvSpPr txBox="1">
            <a:spLocks noChangeArrowheads="1"/>
          </p:cNvSpPr>
          <p:nvPr/>
        </p:nvSpPr>
        <p:spPr bwMode="auto">
          <a:xfrm>
            <a:off x="2209800" y="134778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2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84" name="Line 48"/>
          <p:cNvSpPr>
            <a:spLocks noChangeShapeType="1"/>
          </p:cNvSpPr>
          <p:nvPr/>
        </p:nvSpPr>
        <p:spPr bwMode="auto">
          <a:xfrm>
            <a:off x="738188" y="23606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5" name="Line 49"/>
          <p:cNvSpPr>
            <a:spLocks noChangeShapeType="1"/>
          </p:cNvSpPr>
          <p:nvPr/>
        </p:nvSpPr>
        <p:spPr bwMode="auto">
          <a:xfrm>
            <a:off x="1828800" y="1143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6" name="Line 52"/>
          <p:cNvSpPr>
            <a:spLocks noChangeShapeType="1"/>
          </p:cNvSpPr>
          <p:nvPr/>
        </p:nvSpPr>
        <p:spPr bwMode="auto">
          <a:xfrm>
            <a:off x="2887663" y="20367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9487" name="Group 54"/>
          <p:cNvGrpSpPr>
            <a:grpSpLocks/>
          </p:cNvGrpSpPr>
          <p:nvPr/>
        </p:nvGrpSpPr>
        <p:grpSpPr bwMode="auto">
          <a:xfrm>
            <a:off x="3040063" y="1884363"/>
            <a:ext cx="381000" cy="685800"/>
            <a:chOff x="960" y="1152"/>
            <a:chExt cx="240" cy="432"/>
          </a:xfrm>
        </p:grpSpPr>
        <p:sp>
          <p:nvSpPr>
            <p:cNvPr id="19514" name="Rectangle 55"/>
            <p:cNvSpPr>
              <a:spLocks noChangeArrowheads="1"/>
            </p:cNvSpPr>
            <p:nvPr/>
          </p:nvSpPr>
          <p:spPr bwMode="auto">
            <a:xfrm>
              <a:off x="960" y="1344"/>
              <a:ext cx="240" cy="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15" name="AutoShape 56"/>
            <p:cNvSpPr>
              <a:spLocks noChangeArrowheads="1"/>
            </p:cNvSpPr>
            <p:nvPr/>
          </p:nvSpPr>
          <p:spPr bwMode="auto">
            <a:xfrm>
              <a:off x="960" y="1152"/>
              <a:ext cx="240" cy="19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9488" name="Oval 57"/>
          <p:cNvSpPr>
            <a:spLocks noChangeArrowheads="1"/>
          </p:cNvSpPr>
          <p:nvPr/>
        </p:nvSpPr>
        <p:spPr bwMode="auto">
          <a:xfrm>
            <a:off x="3011488" y="1868488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89" name="Oval 58"/>
          <p:cNvSpPr>
            <a:spLocks noChangeArrowheads="1"/>
          </p:cNvSpPr>
          <p:nvPr/>
        </p:nvSpPr>
        <p:spPr bwMode="auto">
          <a:xfrm>
            <a:off x="3405188" y="216535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90" name="Text Box 59"/>
          <p:cNvSpPr txBox="1">
            <a:spLocks noChangeArrowheads="1"/>
          </p:cNvSpPr>
          <p:nvPr/>
        </p:nvSpPr>
        <p:spPr bwMode="auto">
          <a:xfrm>
            <a:off x="2667000" y="1960563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p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91" name="Text Box 60"/>
          <p:cNvSpPr txBox="1">
            <a:spLocks noChangeArrowheads="1"/>
          </p:cNvSpPr>
          <p:nvPr/>
        </p:nvSpPr>
        <p:spPr bwMode="auto">
          <a:xfrm>
            <a:off x="3497263" y="2570163"/>
            <a:ext cx="2619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V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92" name="Text Box 61"/>
          <p:cNvSpPr txBox="1">
            <a:spLocks noChangeArrowheads="1"/>
          </p:cNvSpPr>
          <p:nvPr/>
        </p:nvSpPr>
        <p:spPr bwMode="auto">
          <a:xfrm>
            <a:off x="3421063" y="2036763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1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93" name="Text Box 62"/>
          <p:cNvSpPr txBox="1">
            <a:spLocks noChangeArrowheads="1"/>
          </p:cNvSpPr>
          <p:nvPr/>
        </p:nvSpPr>
        <p:spPr bwMode="auto">
          <a:xfrm>
            <a:off x="2836863" y="1776413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2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494" name="Line 63"/>
          <p:cNvSpPr>
            <a:spLocks noChangeShapeType="1"/>
          </p:cNvSpPr>
          <p:nvPr/>
        </p:nvSpPr>
        <p:spPr bwMode="auto">
          <a:xfrm flipH="1" flipV="1">
            <a:off x="3040063" y="1884363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5" name="Text Box 64"/>
          <p:cNvSpPr txBox="1">
            <a:spLocks noChangeArrowheads="1"/>
          </p:cNvSpPr>
          <p:nvPr/>
        </p:nvSpPr>
        <p:spPr bwMode="auto">
          <a:xfrm>
            <a:off x="1219200" y="2362200"/>
            <a:ext cx="1463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>
                <a:latin typeface="Times New Roman" panose="02020603050405020304" pitchFamily="18" charset="0"/>
              </a:rPr>
              <a:t>W = p </a:t>
            </a:r>
            <a:r>
              <a:rPr lang="en-US" altLang="en-US" sz="1400" i="1">
                <a:latin typeface="Symbol" panose="05050102010706020507" pitchFamily="18" charset="2"/>
              </a:rPr>
              <a:t>D</a:t>
            </a:r>
            <a:r>
              <a:rPr lang="en-US" altLang="en-US" sz="1400" i="1">
                <a:latin typeface="Times New Roman" panose="02020603050405020304" pitchFamily="18" charset="0"/>
              </a:rPr>
              <a:t>V &gt; 0</a:t>
            </a:r>
            <a:endParaRPr lang="en-AU" altLang="en-US" sz="1400" i="1">
              <a:latin typeface="Times New Roman" panose="02020603050405020304" pitchFamily="18" charset="0"/>
            </a:endParaRPr>
          </a:p>
        </p:txBody>
      </p:sp>
      <p:sp>
        <p:nvSpPr>
          <p:cNvPr id="19496" name="Text Box 65"/>
          <p:cNvSpPr txBox="1">
            <a:spLocks noChangeArrowheads="1"/>
          </p:cNvSpPr>
          <p:nvPr/>
        </p:nvSpPr>
        <p:spPr bwMode="auto">
          <a:xfrm>
            <a:off x="3563938" y="2108200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>
                <a:latin typeface="Times New Roman" panose="02020603050405020304" pitchFamily="18" charset="0"/>
              </a:rPr>
              <a:t>W &lt; 0</a:t>
            </a:r>
            <a:endParaRPr lang="en-AU" altLang="en-US" sz="1400" i="1">
              <a:latin typeface="Times New Roman" panose="02020603050405020304" pitchFamily="18" charset="0"/>
            </a:endParaRPr>
          </a:p>
        </p:txBody>
      </p:sp>
      <p:sp>
        <p:nvSpPr>
          <p:cNvPr id="19497" name="Text Box 66"/>
          <p:cNvSpPr txBox="1">
            <a:spLocks noChangeArrowheads="1"/>
          </p:cNvSpPr>
          <p:nvPr/>
        </p:nvSpPr>
        <p:spPr bwMode="auto">
          <a:xfrm>
            <a:off x="3657600" y="381000"/>
            <a:ext cx="3317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>
                <a:latin typeface="Times New Roman" panose="02020603050405020304" pitchFamily="18" charset="0"/>
              </a:rPr>
              <a:t>W</a:t>
            </a:r>
            <a:endParaRPr lang="en-AU" altLang="en-US" sz="1400" i="1">
              <a:latin typeface="Times New Roman" panose="02020603050405020304" pitchFamily="18" charset="0"/>
            </a:endParaRPr>
          </a:p>
        </p:txBody>
      </p:sp>
      <p:sp>
        <p:nvSpPr>
          <p:cNvPr id="19498" name="Text Box 67"/>
          <p:cNvSpPr txBox="1">
            <a:spLocks noChangeArrowheads="1"/>
          </p:cNvSpPr>
          <p:nvPr/>
        </p:nvSpPr>
        <p:spPr bwMode="auto">
          <a:xfrm>
            <a:off x="2819400" y="914400"/>
            <a:ext cx="1676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Cyclic:</a:t>
            </a:r>
          </a:p>
          <a:p>
            <a:pPr eaLnBrk="1" hangingPunct="1"/>
            <a:r>
              <a:rPr lang="en-US" altLang="en-US" sz="1000" b="1" i="1">
                <a:latin typeface="Times New Roman" panose="02020603050405020304" pitchFamily="18" charset="0"/>
              </a:rPr>
              <a:t>clockwise</a:t>
            </a:r>
            <a:r>
              <a:rPr lang="en-US" altLang="en-US" sz="1000" i="1">
                <a:latin typeface="Times New Roman" panose="02020603050405020304" pitchFamily="18" charset="0"/>
              </a:rPr>
              <a:t> 1 to 2 W &gt; 0</a:t>
            </a:r>
          </a:p>
          <a:p>
            <a:pPr eaLnBrk="1" hangingPunct="1"/>
            <a:r>
              <a:rPr lang="en-US" altLang="en-US" sz="1000" b="1" i="1">
                <a:latin typeface="Times New Roman" panose="02020603050405020304" pitchFamily="18" charset="0"/>
              </a:rPr>
              <a:t>anticlockwise</a:t>
            </a:r>
            <a:r>
              <a:rPr lang="en-US" altLang="en-US" sz="1000" i="1">
                <a:latin typeface="Times New Roman" panose="02020603050405020304" pitchFamily="18" charset="0"/>
              </a:rPr>
              <a:t> 1 to 2 W &lt; 0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499" name="Text Box 68"/>
          <p:cNvSpPr txBox="1">
            <a:spLocks noChangeArrowheads="1"/>
          </p:cNvSpPr>
          <p:nvPr/>
        </p:nvSpPr>
        <p:spPr bwMode="auto">
          <a:xfrm>
            <a:off x="2286000" y="1447800"/>
            <a:ext cx="6302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>
                <a:latin typeface="Times New Roman" panose="02020603050405020304" pitchFamily="18" charset="0"/>
              </a:rPr>
              <a:t>W &gt; 0</a:t>
            </a:r>
            <a:endParaRPr lang="en-AU" altLang="en-US" sz="1400" i="1">
              <a:latin typeface="Times New Roman" panose="02020603050405020304" pitchFamily="18" charset="0"/>
            </a:endParaRPr>
          </a:p>
        </p:txBody>
      </p:sp>
      <p:sp>
        <p:nvSpPr>
          <p:cNvPr id="19500" name="Line 70"/>
          <p:cNvSpPr>
            <a:spLocks noChangeShapeType="1"/>
          </p:cNvSpPr>
          <p:nvPr/>
        </p:nvSpPr>
        <p:spPr bwMode="auto">
          <a:xfrm flipV="1">
            <a:off x="304800" y="914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1" name="Rectangle 71" descr="10%"/>
          <p:cNvSpPr>
            <a:spLocks noChangeArrowheads="1"/>
          </p:cNvSpPr>
          <p:nvPr/>
        </p:nvSpPr>
        <p:spPr bwMode="auto">
          <a:xfrm>
            <a:off x="457200" y="1143000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02" name="Oval 72"/>
          <p:cNvSpPr>
            <a:spLocks noChangeArrowheads="1"/>
          </p:cNvSpPr>
          <p:nvPr/>
        </p:nvSpPr>
        <p:spPr bwMode="auto">
          <a:xfrm>
            <a:off x="441325" y="1127125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03" name="Oval 73"/>
          <p:cNvSpPr>
            <a:spLocks noChangeArrowheads="1"/>
          </p:cNvSpPr>
          <p:nvPr/>
        </p:nvSpPr>
        <p:spPr bwMode="auto">
          <a:xfrm>
            <a:off x="738188" y="1135063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04" name="Line 74"/>
          <p:cNvSpPr>
            <a:spLocks noChangeShapeType="1"/>
          </p:cNvSpPr>
          <p:nvPr/>
        </p:nvSpPr>
        <p:spPr bwMode="auto">
          <a:xfrm>
            <a:off x="457200" y="1143000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5" name="Text Box 75"/>
          <p:cNvSpPr txBox="1">
            <a:spLocks noChangeArrowheads="1"/>
          </p:cNvSpPr>
          <p:nvPr/>
        </p:nvSpPr>
        <p:spPr bwMode="auto">
          <a:xfrm>
            <a:off x="273050" y="1022350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1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sp>
        <p:nvSpPr>
          <p:cNvPr id="19506" name="Text Box 76"/>
          <p:cNvSpPr txBox="1">
            <a:spLocks noChangeArrowheads="1"/>
          </p:cNvSpPr>
          <p:nvPr/>
        </p:nvSpPr>
        <p:spPr bwMode="auto">
          <a:xfrm>
            <a:off x="746125" y="103028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2</a:t>
            </a:r>
            <a:endParaRPr lang="en-AU" altLang="en-US" sz="1000">
              <a:latin typeface="Times New Roman" panose="02020603050405020304" pitchFamily="18" charset="0"/>
            </a:endParaRPr>
          </a:p>
        </p:txBody>
      </p:sp>
      <p:graphicFrame>
        <p:nvGraphicFramePr>
          <p:cNvPr id="19507" name="Object 77"/>
          <p:cNvGraphicFramePr>
            <a:graphicFrameLocks noChangeAspect="1"/>
          </p:cNvGraphicFramePr>
          <p:nvPr/>
        </p:nvGraphicFramePr>
        <p:xfrm>
          <a:off x="304800" y="1600200"/>
          <a:ext cx="6858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Equation" r:id="rId5" imgW="533169" imgH="228501" progId="Equation.DSMT4">
                  <p:embed/>
                </p:oleObj>
              </mc:Choice>
              <mc:Fallback>
                <p:oleObj name="Equation" r:id="rId5" imgW="533169" imgH="228501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6858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8" name="Text Box 78"/>
          <p:cNvSpPr txBox="1">
            <a:spLocks noChangeArrowheads="1"/>
          </p:cNvSpPr>
          <p:nvPr/>
        </p:nvSpPr>
        <p:spPr bwMode="auto">
          <a:xfrm>
            <a:off x="838200" y="1371600"/>
            <a:ext cx="2619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V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509" name="Text Box 79"/>
          <p:cNvSpPr txBox="1">
            <a:spLocks noChangeArrowheads="1"/>
          </p:cNvSpPr>
          <p:nvPr/>
        </p:nvSpPr>
        <p:spPr bwMode="auto">
          <a:xfrm>
            <a:off x="1395413" y="1219200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i="1">
                <a:latin typeface="Times New Roman" panose="02020603050405020304" pitchFamily="18" charset="0"/>
              </a:rPr>
              <a:t>p</a:t>
            </a:r>
            <a:endParaRPr lang="en-AU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19510" name="Line 69"/>
          <p:cNvSpPr>
            <a:spLocks noChangeShapeType="1"/>
          </p:cNvSpPr>
          <p:nvPr/>
        </p:nvSpPr>
        <p:spPr bwMode="auto">
          <a:xfrm>
            <a:off x="228600" y="144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9511" name="Object 80"/>
          <p:cNvGraphicFramePr>
            <a:graphicFrameLocks noChangeAspect="1"/>
          </p:cNvGraphicFramePr>
          <p:nvPr/>
        </p:nvGraphicFramePr>
        <p:xfrm>
          <a:off x="53975" y="36513"/>
          <a:ext cx="850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Equation" r:id="rId7" imgW="850531" imgH="330057" progId="Equation.DSMT4">
                  <p:embed/>
                </p:oleObj>
              </mc:Choice>
              <mc:Fallback>
                <p:oleObj name="Equation" r:id="rId7" imgW="850531" imgH="330057" progId="Equation.DSMT4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36513"/>
                        <a:ext cx="850900" cy="330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12" name="Text Box 81"/>
          <p:cNvSpPr txBox="1">
            <a:spLocks noChangeArrowheads="1"/>
          </p:cNvSpPr>
          <p:nvPr/>
        </p:nvSpPr>
        <p:spPr bwMode="auto">
          <a:xfrm>
            <a:off x="1489075" y="2782888"/>
            <a:ext cx="2462213" cy="2238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800" b="1">
                <a:solidFill>
                  <a:srgbClr val="0000FF"/>
                </a:solidFill>
              </a:rPr>
              <a:t>Work done</a:t>
            </a:r>
            <a:r>
              <a:rPr lang="en-AU" altLang="en-US" sz="800"/>
              <a:t> </a:t>
            </a:r>
            <a:r>
              <a:rPr lang="en-AU" altLang="en-US" sz="800">
                <a:solidFill>
                  <a:srgbClr val="0000FF"/>
                </a:solidFill>
              </a:rPr>
              <a:t>=</a:t>
            </a:r>
            <a:r>
              <a:rPr lang="en-AU" altLang="en-US" sz="800"/>
              <a:t>  </a:t>
            </a:r>
            <a:r>
              <a:rPr lang="en-AU" altLang="en-US" sz="800" b="1">
                <a:solidFill>
                  <a:srgbClr val="0000FF"/>
                </a:solidFill>
              </a:rPr>
              <a:t>area under a </a:t>
            </a:r>
            <a:r>
              <a:rPr lang="en-AU" altLang="en-US" sz="800" b="1" i="1">
                <a:solidFill>
                  <a:srgbClr val="0000FF"/>
                </a:solidFill>
              </a:rPr>
              <a:t>p</a:t>
            </a:r>
            <a:r>
              <a:rPr lang="en-AU" altLang="en-US" sz="800" b="1">
                <a:solidFill>
                  <a:srgbClr val="0000FF"/>
                </a:solidFill>
              </a:rPr>
              <a:t>-</a:t>
            </a:r>
            <a:r>
              <a:rPr lang="en-AU" altLang="en-US" sz="800" b="1" i="1">
                <a:solidFill>
                  <a:srgbClr val="0000FF"/>
                </a:solidFill>
              </a:rPr>
              <a:t>V</a:t>
            </a:r>
            <a:r>
              <a:rPr lang="en-AU" altLang="en-US" sz="800" b="1">
                <a:solidFill>
                  <a:srgbClr val="0000FF"/>
                </a:solidFill>
              </a:rPr>
              <a:t> curve</a:t>
            </a:r>
            <a:endParaRPr lang="en-US" altLang="en-US" sz="800"/>
          </a:p>
        </p:txBody>
      </p:sp>
      <p:sp>
        <p:nvSpPr>
          <p:cNvPr id="19513" name="Line 53"/>
          <p:cNvSpPr>
            <a:spLocks noChangeShapeType="1"/>
          </p:cNvSpPr>
          <p:nvPr/>
        </p:nvSpPr>
        <p:spPr bwMode="auto">
          <a:xfrm>
            <a:off x="2735263" y="257016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E7E469-6832-443F-BFEB-82F73823822C}" type="slidenum">
              <a:rPr lang="en-AU" altLang="en-US" sz="700"/>
              <a:pPr/>
              <a:t>15</a:t>
            </a:fld>
            <a:endParaRPr lang="en-AU" altLang="en-US" sz="700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101600" y="212725"/>
            <a:ext cx="32940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663300"/>
                </a:solidFill>
                <a:latin typeface="Bookman Old Style" panose="02050604050505020204" pitchFamily="18" charset="0"/>
              </a:rPr>
              <a:t>What is heat Q?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srgbClr val="663300"/>
              </a:solidFill>
              <a:latin typeface="Bookman Old Style" panose="020506040505050202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663300"/>
                </a:solidFill>
                <a:latin typeface="Bookman Old Style" panose="02050604050505020204" pitchFamily="18" charset="0"/>
              </a:rPr>
              <a:t>What is temperature T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srgbClr val="6633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0484" name="Picture 6" descr="Red Hot Chili Pepp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84138"/>
            <a:ext cx="10144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3294063" y="1401763"/>
            <a:ext cx="11477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FF0000"/>
                </a:solidFill>
                <a:latin typeface="Bradley Hand ITC" panose="03070402050302030203" pitchFamily="66" charset="0"/>
              </a:rPr>
              <a:t>red hot</a:t>
            </a:r>
            <a:r>
              <a:rPr lang="en-US" altLang="en-US" sz="1000">
                <a:latin typeface="Bradley Hand ITC" panose="03070402050302030203" pitchFamily="66" charset="0"/>
              </a:rPr>
              <a:t> chili pepper</a:t>
            </a:r>
          </a:p>
        </p:txBody>
      </p:sp>
      <p:pic>
        <p:nvPicPr>
          <p:cNvPr id="20486" name="Picture 8" descr="1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"/>
          <a:stretch>
            <a:fillRect/>
          </a:stretch>
        </p:blipFill>
        <p:spPr bwMode="auto">
          <a:xfrm>
            <a:off x="249238" y="1343025"/>
            <a:ext cx="1036637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1335088" y="2060575"/>
            <a:ext cx="17478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solidFill>
                  <a:srgbClr val="CC6600"/>
                </a:solidFill>
              </a:rPr>
              <a:t>Heating water – what does the picture tell you?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508000" y="1309688"/>
            <a:ext cx="377825" cy="214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/>
              <a:t>0 </a:t>
            </a:r>
            <a:r>
              <a:rPr lang="en-US" altLang="en-US" sz="800" baseline="30000"/>
              <a:t>o</a:t>
            </a:r>
            <a:r>
              <a:rPr lang="en-US" altLang="en-US" sz="800"/>
              <a:t>C</a:t>
            </a:r>
          </a:p>
        </p:txBody>
      </p:sp>
      <p:sp>
        <p:nvSpPr>
          <p:cNvPr id="20489" name="Text Box 11"/>
          <p:cNvSpPr txBox="1">
            <a:spLocks noChangeArrowheads="1"/>
          </p:cNvSpPr>
          <p:nvPr/>
        </p:nvSpPr>
        <p:spPr bwMode="auto">
          <a:xfrm>
            <a:off x="1016000" y="1309688"/>
            <a:ext cx="492125" cy="214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/>
              <a:t>100 </a:t>
            </a:r>
            <a:r>
              <a:rPr lang="en-US" altLang="en-US" sz="800" baseline="30000"/>
              <a:t>o</a:t>
            </a:r>
            <a:r>
              <a:rPr lang="en-US" altLang="en-US" sz="800"/>
              <a:t>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A11E1-5673-49B8-A863-9E4AE5FC8B07}" type="slidenum">
              <a:rPr lang="en-AU" altLang="en-US" sz="700"/>
              <a:pPr/>
              <a:t>16</a:t>
            </a:fld>
            <a:endParaRPr lang="en-AU" altLang="en-US" sz="700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25413" y="84138"/>
            <a:ext cx="3581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 </a:t>
            </a:r>
            <a:r>
              <a:rPr lang="en-AU" altLang="en-US" sz="1200" b="1">
                <a:solidFill>
                  <a:srgbClr val="FF0000"/>
                </a:solidFill>
              </a:rPr>
              <a:t>SECOND LAW OF THERMODYNAMICS </a:t>
            </a:r>
            <a:endParaRPr lang="en-AU" altLang="en-US" sz="1200"/>
          </a:p>
        </p:txBody>
      </p:sp>
      <p:sp>
        <p:nvSpPr>
          <p:cNvPr id="21508" name="AutoShape 5"/>
          <p:cNvSpPr>
            <a:spLocks noChangeArrowheads="1"/>
          </p:cNvSpPr>
          <p:nvPr/>
        </p:nvSpPr>
        <p:spPr bwMode="auto">
          <a:xfrm>
            <a:off x="557213" y="1092200"/>
            <a:ext cx="1223962" cy="865188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9" name="AutoShape 6"/>
          <p:cNvSpPr>
            <a:spLocks noChangeArrowheads="1"/>
          </p:cNvSpPr>
          <p:nvPr/>
        </p:nvSpPr>
        <p:spPr bwMode="auto">
          <a:xfrm>
            <a:off x="2790825" y="1165225"/>
            <a:ext cx="1150938" cy="792163"/>
          </a:xfrm>
          <a:prstGeom prst="cube">
            <a:avLst>
              <a:gd name="adj" fmla="val 25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125413" y="2676525"/>
            <a:ext cx="1460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/>
              <a:t>environment</a:t>
            </a:r>
            <a:r>
              <a:rPr lang="en-AU" altLang="en-US" sz="1200"/>
              <a:t> =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/>
              <a:t>E</a:t>
            </a:r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773113" y="1597025"/>
            <a:ext cx="360362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/>
              <a:t>T</a:t>
            </a:r>
            <a:r>
              <a:rPr lang="en-AU" altLang="en-US" sz="1200" baseline="-25000"/>
              <a:t>1</a:t>
            </a:r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2933700" y="1597025"/>
            <a:ext cx="360363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/>
              <a:t>T</a:t>
            </a:r>
            <a:r>
              <a:rPr lang="en-AU" altLang="en-US" sz="1200" baseline="-25000"/>
              <a:t>2</a:t>
            </a:r>
          </a:p>
        </p:txBody>
      </p:sp>
      <p:sp>
        <p:nvSpPr>
          <p:cNvPr id="21513" name="Text Box 11"/>
          <p:cNvSpPr txBox="1">
            <a:spLocks noChangeArrowheads="1"/>
          </p:cNvSpPr>
          <p:nvPr/>
        </p:nvSpPr>
        <p:spPr bwMode="auto">
          <a:xfrm>
            <a:off x="269875" y="2244725"/>
            <a:ext cx="6524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/>
              <a:t>1</a:t>
            </a:r>
            <a:r>
              <a:rPr lang="en-AU" altLang="en-US" sz="1200"/>
              <a:t> &gt;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/>
              <a:t>E</a:t>
            </a:r>
          </a:p>
        </p:txBody>
      </p:sp>
      <p:sp>
        <p:nvSpPr>
          <p:cNvPr id="21514" name="Line 12"/>
          <p:cNvSpPr>
            <a:spLocks noChangeShapeType="1"/>
          </p:cNvSpPr>
          <p:nvPr/>
        </p:nvSpPr>
        <p:spPr bwMode="auto">
          <a:xfrm>
            <a:off x="1133475" y="2173288"/>
            <a:ext cx="19446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Text Box 13"/>
          <p:cNvSpPr txBox="1">
            <a:spLocks noChangeArrowheads="1"/>
          </p:cNvSpPr>
          <p:nvPr/>
        </p:nvSpPr>
        <p:spPr bwMode="auto">
          <a:xfrm>
            <a:off x="1617663" y="2193925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time</a:t>
            </a:r>
          </a:p>
        </p:txBody>
      </p:sp>
      <p:sp>
        <p:nvSpPr>
          <p:cNvPr id="21516" name="Text Box 14"/>
          <p:cNvSpPr txBox="1">
            <a:spLocks noChangeArrowheads="1"/>
          </p:cNvSpPr>
          <p:nvPr/>
        </p:nvSpPr>
        <p:spPr bwMode="auto">
          <a:xfrm>
            <a:off x="2933700" y="2389188"/>
            <a:ext cx="596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/>
              <a:t>2</a:t>
            </a:r>
            <a:r>
              <a:rPr lang="en-AU" altLang="en-US" sz="1200"/>
              <a:t> = ?</a:t>
            </a:r>
          </a:p>
        </p:txBody>
      </p:sp>
      <p:sp>
        <p:nvSpPr>
          <p:cNvPr id="21517" name="Text Box 15"/>
          <p:cNvSpPr txBox="1">
            <a:spLocks noChangeArrowheads="1"/>
          </p:cNvSpPr>
          <p:nvPr/>
        </p:nvSpPr>
        <p:spPr bwMode="auto">
          <a:xfrm>
            <a:off x="315913" y="403225"/>
            <a:ext cx="3608387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sym typeface="Symbol" panose="05050102010706020507" pitchFamily="18" charset="2"/>
              </a:rPr>
              <a:t>system will spontaneously evolve to an equilibrium state (state with highest probability)</a:t>
            </a:r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02469D-1311-4DF8-9004-C0F858107D03}" type="slidenum">
              <a:rPr lang="en-AU" altLang="en-US" sz="700"/>
              <a:pPr/>
              <a:t>17</a:t>
            </a:fld>
            <a:endParaRPr lang="en-AU" altLang="en-US" sz="700"/>
          </a:p>
        </p:txBody>
      </p:sp>
      <p:sp>
        <p:nvSpPr>
          <p:cNvPr id="22531" name="Line 2"/>
          <p:cNvSpPr>
            <a:spLocks noChangeShapeType="1"/>
          </p:cNvSpPr>
          <p:nvPr/>
        </p:nvSpPr>
        <p:spPr bwMode="auto">
          <a:xfrm>
            <a:off x="2179638" y="660400"/>
            <a:ext cx="0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AutoShape 3"/>
          <p:cNvSpPr>
            <a:spLocks noChangeArrowheads="1"/>
          </p:cNvSpPr>
          <p:nvPr/>
        </p:nvSpPr>
        <p:spPr bwMode="auto">
          <a:xfrm>
            <a:off x="125413" y="1335088"/>
            <a:ext cx="722312" cy="512762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49238" y="1524000"/>
            <a:ext cx="360362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/>
              <a:t>1</a:t>
            </a:r>
          </a:p>
        </p:txBody>
      </p:sp>
      <p:grpSp>
        <p:nvGrpSpPr>
          <p:cNvPr id="22534" name="Group 5"/>
          <p:cNvGrpSpPr>
            <a:grpSpLocks/>
          </p:cNvGrpSpPr>
          <p:nvPr/>
        </p:nvGrpSpPr>
        <p:grpSpPr bwMode="auto">
          <a:xfrm>
            <a:off x="2790825" y="804863"/>
            <a:ext cx="865188" cy="576262"/>
            <a:chOff x="1758" y="688"/>
            <a:chExt cx="545" cy="363"/>
          </a:xfrm>
        </p:grpSpPr>
        <p:sp>
          <p:nvSpPr>
            <p:cNvPr id="22556" name="AutoShape 6"/>
            <p:cNvSpPr>
              <a:spLocks noChangeArrowheads="1"/>
            </p:cNvSpPr>
            <p:nvPr/>
          </p:nvSpPr>
          <p:spPr bwMode="auto">
            <a:xfrm>
              <a:off x="1758" y="688"/>
              <a:ext cx="545" cy="363"/>
            </a:xfrm>
            <a:prstGeom prst="cube">
              <a:avLst>
                <a:gd name="adj" fmla="val 25000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57" name="Text Box 7"/>
            <p:cNvSpPr txBox="1">
              <a:spLocks noChangeArrowheads="1"/>
            </p:cNvSpPr>
            <p:nvPr/>
          </p:nvSpPr>
          <p:spPr bwMode="auto">
            <a:xfrm>
              <a:off x="1848" y="824"/>
              <a:ext cx="227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54013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544513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762000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97948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4366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8938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3510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8082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200" i="1">
                  <a:latin typeface="Times New Roman" panose="02020603050405020304" pitchFamily="18" charset="0"/>
                </a:rPr>
                <a:t>T</a:t>
              </a:r>
              <a:r>
                <a:rPr lang="en-AU" altLang="en-US" sz="1200" baseline="-25000"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2535" name="Text Box 8"/>
          <p:cNvSpPr txBox="1">
            <a:spLocks noChangeArrowheads="1"/>
          </p:cNvSpPr>
          <p:nvPr/>
        </p:nvSpPr>
        <p:spPr bwMode="auto">
          <a:xfrm>
            <a:off x="133350" y="719138"/>
            <a:ext cx="6270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>
                <a:latin typeface="Times New Roman" panose="02020603050405020304" pitchFamily="18" charset="0"/>
              </a:rPr>
              <a:t>1</a:t>
            </a:r>
            <a:r>
              <a:rPr lang="en-AU" altLang="en-US" sz="1200">
                <a:latin typeface="Times New Roman" panose="02020603050405020304" pitchFamily="18" charset="0"/>
              </a:rPr>
              <a:t> &gt;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125413" y="439738"/>
            <a:ext cx="1460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>
                <a:latin typeface="Times New Roman" panose="02020603050405020304" pitchFamily="18" charset="0"/>
              </a:rPr>
              <a:t>environment</a:t>
            </a:r>
            <a:r>
              <a:rPr lang="en-AU" altLang="en-US" sz="1200">
                <a:latin typeface="Times New Roman" panose="02020603050405020304" pitchFamily="18" charset="0"/>
              </a:rPr>
              <a:t> </a:t>
            </a:r>
            <a:r>
              <a:rPr lang="en-AU" altLang="en-US" sz="12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AU" altLang="en-US" sz="1200">
                <a:latin typeface="Times New Roman" panose="02020603050405020304" pitchFamily="18" charset="0"/>
              </a:rPr>
              <a:t>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2537" name="Text Box 10"/>
          <p:cNvSpPr txBox="1">
            <a:spLocks noChangeArrowheads="1"/>
          </p:cNvSpPr>
          <p:nvPr/>
        </p:nvSpPr>
        <p:spPr bwMode="auto">
          <a:xfrm>
            <a:off x="3725863" y="949325"/>
            <a:ext cx="72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>
                <a:latin typeface="Times New Roman" panose="02020603050405020304" pitchFamily="18" charset="0"/>
              </a:rPr>
              <a:t>2</a:t>
            </a:r>
            <a:r>
              <a:rPr lang="en-AU" altLang="en-US" sz="1200">
                <a:latin typeface="Times New Roman" panose="02020603050405020304" pitchFamily="18" charset="0"/>
              </a:rPr>
              <a:t> =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2538" name="Line 11"/>
          <p:cNvSpPr>
            <a:spLocks noChangeShapeType="1"/>
          </p:cNvSpPr>
          <p:nvPr/>
        </p:nvSpPr>
        <p:spPr bwMode="auto">
          <a:xfrm flipV="1">
            <a:off x="461963" y="1195388"/>
            <a:ext cx="325437" cy="223837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79375" y="973138"/>
            <a:ext cx="9001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FF0000"/>
                </a:solidFill>
              </a:rPr>
              <a:t>Heat 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0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net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 &lt; 0</a:t>
            </a:r>
          </a:p>
        </p:txBody>
      </p:sp>
      <p:sp>
        <p:nvSpPr>
          <p:cNvPr id="22540" name="Text Box 13"/>
          <p:cNvSpPr txBox="1">
            <a:spLocks noChangeArrowheads="1"/>
          </p:cNvSpPr>
          <p:nvPr/>
        </p:nvSpPr>
        <p:spPr bwMode="auto">
          <a:xfrm>
            <a:off x="3509963" y="515938"/>
            <a:ext cx="4746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i="1">
                <a:latin typeface="Times New Roman" panose="02020603050405020304" pitchFamily="18" charset="0"/>
              </a:rPr>
              <a:t>Q</a:t>
            </a:r>
            <a:r>
              <a:rPr lang="en-AU" altLang="en-US" sz="1000">
                <a:latin typeface="Times New Roman" panose="02020603050405020304" pitchFamily="18" charset="0"/>
              </a:rPr>
              <a:t> = 0</a:t>
            </a: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3294063" y="515938"/>
            <a:ext cx="288925" cy="360362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Text Box 15"/>
          <p:cNvSpPr txBox="1">
            <a:spLocks noChangeArrowheads="1"/>
          </p:cNvSpPr>
          <p:nvPr/>
        </p:nvSpPr>
        <p:spPr bwMode="auto">
          <a:xfrm>
            <a:off x="2286000" y="1309688"/>
            <a:ext cx="1962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Thermal Equilibrium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 </a:t>
            </a:r>
            <a:r>
              <a:rPr lang="en-AU" altLang="en-US" sz="1200" b="1"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</a:t>
            </a:r>
            <a:r>
              <a:rPr lang="en-AU" altLang="en-US" sz="1000"/>
              <a:t>0</a:t>
            </a:r>
            <a:r>
              <a:rPr lang="en-AU" altLang="en-US" sz="1000" baseline="30000"/>
              <a:t>th</a:t>
            </a:r>
            <a:r>
              <a:rPr lang="en-AU" altLang="en-US" sz="1000"/>
              <a:t> Law of Thermodynamics</a:t>
            </a:r>
          </a:p>
        </p:txBody>
      </p:sp>
      <p:sp>
        <p:nvSpPr>
          <p:cNvPr id="22543" name="Text Box 16"/>
          <p:cNvSpPr txBox="1">
            <a:spLocks noChangeArrowheads="1"/>
          </p:cNvSpPr>
          <p:nvPr/>
        </p:nvSpPr>
        <p:spPr bwMode="auto">
          <a:xfrm>
            <a:off x="233363" y="84138"/>
            <a:ext cx="4105275" cy="28733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</a:t>
            </a:r>
            <a:r>
              <a:rPr lang="en-AU" altLang="en-US" sz="1000">
                <a:solidFill>
                  <a:srgbClr val="FF0000"/>
                </a:solidFill>
              </a:rPr>
              <a:t>HEAT 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000">
                <a:solidFill>
                  <a:srgbClr val="FF0000"/>
                </a:solidFill>
              </a:rPr>
              <a:t> – energy transfer due to a temperature difference</a:t>
            </a:r>
          </a:p>
        </p:txBody>
      </p:sp>
      <p:sp>
        <p:nvSpPr>
          <p:cNvPr id="22544" name="Text Box 17"/>
          <p:cNvSpPr txBox="1">
            <a:spLocks noChangeArrowheads="1"/>
          </p:cNvSpPr>
          <p:nvPr/>
        </p:nvSpPr>
        <p:spPr bwMode="auto">
          <a:xfrm>
            <a:off x="53975" y="2171700"/>
            <a:ext cx="2087563" cy="25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Spontaneous transfer of energy</a:t>
            </a:r>
          </a:p>
        </p:txBody>
      </p:sp>
      <p:sp>
        <p:nvSpPr>
          <p:cNvPr id="22545" name="Text Box 18"/>
          <p:cNvSpPr txBox="1">
            <a:spLocks noChangeArrowheads="1"/>
          </p:cNvSpPr>
          <p:nvPr/>
        </p:nvSpPr>
        <p:spPr bwMode="auto">
          <a:xfrm>
            <a:off x="82550" y="2706688"/>
            <a:ext cx="3957638" cy="2841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ym typeface="Wingdings 2" panose="05020102010507070707" pitchFamily="18" charset="2"/>
              </a:rPr>
              <a:t></a:t>
            </a:r>
            <a:r>
              <a:rPr lang="en-US" altLang="en-US" sz="1200"/>
              <a:t> </a:t>
            </a:r>
            <a:r>
              <a:rPr lang="en-US" altLang="en-US" sz="1000"/>
              <a:t>Temperature difference determines the direction of </a:t>
            </a:r>
            <a:r>
              <a:rPr lang="en-US" altLang="en-US" sz="1000">
                <a:solidFill>
                  <a:srgbClr val="FF0000"/>
                </a:solidFill>
              </a:rPr>
              <a:t>heat transfer</a:t>
            </a:r>
          </a:p>
        </p:txBody>
      </p:sp>
      <p:sp>
        <p:nvSpPr>
          <p:cNvPr id="22546" name="Text Box 19"/>
          <p:cNvSpPr txBox="1">
            <a:spLocks noChangeArrowheads="1"/>
          </p:cNvSpPr>
          <p:nvPr/>
        </p:nvSpPr>
        <p:spPr bwMode="auto">
          <a:xfrm>
            <a:off x="2230438" y="1685925"/>
            <a:ext cx="2286000" cy="511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Two systems are in thermal equilibrium if - and only if - they are at the same temperature</a:t>
            </a:r>
          </a:p>
        </p:txBody>
      </p:sp>
      <p:sp>
        <p:nvSpPr>
          <p:cNvPr id="22547" name="Text Box 20"/>
          <p:cNvSpPr txBox="1">
            <a:spLocks noChangeArrowheads="1"/>
          </p:cNvSpPr>
          <p:nvPr/>
        </p:nvSpPr>
        <p:spPr bwMode="auto">
          <a:xfrm>
            <a:off x="1336675" y="731838"/>
            <a:ext cx="6270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>
                <a:latin typeface="Times New Roman" panose="02020603050405020304" pitchFamily="18" charset="0"/>
              </a:rPr>
              <a:t>1</a:t>
            </a:r>
            <a:r>
              <a:rPr lang="en-AU" altLang="en-US" sz="1200">
                <a:latin typeface="Times New Roman" panose="02020603050405020304" pitchFamily="18" charset="0"/>
              </a:rPr>
              <a:t> &lt; 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i="1" baseline="-250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2548" name="AutoShape 23"/>
          <p:cNvSpPr>
            <a:spLocks noChangeArrowheads="1"/>
          </p:cNvSpPr>
          <p:nvPr/>
        </p:nvSpPr>
        <p:spPr bwMode="auto">
          <a:xfrm>
            <a:off x="1225550" y="1331913"/>
            <a:ext cx="722313" cy="512762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9" name="Text Box 22"/>
          <p:cNvSpPr txBox="1">
            <a:spLocks noChangeArrowheads="1"/>
          </p:cNvSpPr>
          <p:nvPr/>
        </p:nvSpPr>
        <p:spPr bwMode="auto">
          <a:xfrm>
            <a:off x="1357313" y="1524000"/>
            <a:ext cx="360362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  <a:r>
              <a:rPr lang="en-AU" altLang="en-US" sz="1200" baseline="-25000"/>
              <a:t>1</a:t>
            </a:r>
          </a:p>
        </p:txBody>
      </p:sp>
      <p:sp>
        <p:nvSpPr>
          <p:cNvPr id="22550" name="Line 24"/>
          <p:cNvSpPr>
            <a:spLocks noChangeShapeType="1"/>
          </p:cNvSpPr>
          <p:nvPr/>
        </p:nvSpPr>
        <p:spPr bwMode="auto">
          <a:xfrm rot="10800000" flipV="1">
            <a:off x="1495425" y="1209675"/>
            <a:ext cx="325438" cy="223838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Text Box 25"/>
          <p:cNvSpPr txBox="1">
            <a:spLocks noChangeArrowheads="1"/>
          </p:cNvSpPr>
          <p:nvPr/>
        </p:nvSpPr>
        <p:spPr bwMode="auto">
          <a:xfrm>
            <a:off x="1147763" y="990600"/>
            <a:ext cx="900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FF0000"/>
                </a:solidFill>
              </a:rPr>
              <a:t>Heat 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0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net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 &gt; 0</a:t>
            </a:r>
          </a:p>
        </p:txBody>
      </p:sp>
      <p:sp>
        <p:nvSpPr>
          <p:cNvPr id="22552" name="AutoShape 26"/>
          <p:cNvSpPr>
            <a:spLocks noChangeArrowheads="1"/>
          </p:cNvSpPr>
          <p:nvPr/>
        </p:nvSpPr>
        <p:spPr bwMode="auto">
          <a:xfrm>
            <a:off x="2571750" y="2239963"/>
            <a:ext cx="630238" cy="415925"/>
          </a:xfrm>
          <a:prstGeom prst="cube">
            <a:avLst>
              <a:gd name="adj" fmla="val 25000"/>
            </a:avLst>
          </a:prstGeom>
          <a:solidFill>
            <a:srgbClr val="8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3" name="AutoShape 28"/>
          <p:cNvSpPr>
            <a:spLocks noChangeArrowheads="1"/>
          </p:cNvSpPr>
          <p:nvPr/>
        </p:nvSpPr>
        <p:spPr bwMode="auto">
          <a:xfrm>
            <a:off x="3094038" y="2238375"/>
            <a:ext cx="630237" cy="415925"/>
          </a:xfrm>
          <a:prstGeom prst="cube">
            <a:avLst>
              <a:gd name="adj" fmla="val 25000"/>
            </a:avLst>
          </a:prstGeom>
          <a:solidFill>
            <a:srgbClr val="8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4" name="Text Box 30"/>
          <p:cNvSpPr txBox="1">
            <a:spLocks noChangeArrowheads="1"/>
          </p:cNvSpPr>
          <p:nvPr/>
        </p:nvSpPr>
        <p:spPr bwMode="auto">
          <a:xfrm>
            <a:off x="2735263" y="2325688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1</a:t>
            </a:r>
          </a:p>
        </p:txBody>
      </p:sp>
      <p:sp>
        <p:nvSpPr>
          <p:cNvPr id="22555" name="Text Box 31"/>
          <p:cNvSpPr txBox="1">
            <a:spLocks noChangeArrowheads="1"/>
          </p:cNvSpPr>
          <p:nvPr/>
        </p:nvSpPr>
        <p:spPr bwMode="auto">
          <a:xfrm>
            <a:off x="3262313" y="2322513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1D5E18-8AD6-4A57-AF42-C9E9FD96D243}" type="slidenum">
              <a:rPr lang="en-AU" altLang="en-US" sz="700"/>
              <a:pPr/>
              <a:t>18</a:t>
            </a:fld>
            <a:endParaRPr lang="en-AU" altLang="en-US" sz="700"/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773113" y="84138"/>
            <a:ext cx="30241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  <a:sym typeface="Wingdings 2" panose="05020102010507070707" pitchFamily="18" charset="2"/>
              </a:rPr>
              <a:t></a:t>
            </a:r>
            <a:r>
              <a:rPr lang="en-AU" altLang="en-US" sz="1200"/>
              <a:t> </a:t>
            </a:r>
            <a:r>
              <a:rPr lang="en-AU" altLang="en-US" sz="1200" b="1">
                <a:solidFill>
                  <a:srgbClr val="FF0000"/>
                </a:solidFill>
              </a:rPr>
              <a:t>1</a:t>
            </a:r>
            <a:r>
              <a:rPr lang="en-AU" altLang="en-US" sz="1200" b="1" baseline="30000">
                <a:solidFill>
                  <a:srgbClr val="FF0000"/>
                </a:solidFill>
              </a:rPr>
              <a:t>st</a:t>
            </a:r>
            <a:r>
              <a:rPr lang="en-AU" altLang="en-US" sz="1200" b="1">
                <a:solidFill>
                  <a:srgbClr val="FF0000"/>
                </a:solidFill>
              </a:rPr>
              <a:t> LAW OF THERMODYNAMICS</a:t>
            </a:r>
            <a:endParaRPr lang="en-AU" altLang="en-US" sz="1200">
              <a:latin typeface="Times New Roman" panose="02020603050405020304" pitchFamily="18" charset="0"/>
            </a:endParaRP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161925" y="1308100"/>
            <a:ext cx="4248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CC6600"/>
                </a:solidFill>
              </a:rPr>
              <a:t>Paths between thermodynamic states</a:t>
            </a:r>
            <a:endParaRPr lang="en-AU" altLang="en-US" sz="1200">
              <a:solidFill>
                <a:srgbClr val="CC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Q</a:t>
            </a:r>
            <a:r>
              <a:rPr lang="en-AU" altLang="en-US" sz="1200"/>
              <a:t> and </a:t>
            </a:r>
            <a:r>
              <a:rPr lang="en-AU" altLang="en-US" sz="1200" i="1">
                <a:latin typeface="Times New Roman" panose="02020603050405020304" pitchFamily="18" charset="0"/>
              </a:rPr>
              <a:t>W</a:t>
            </a:r>
            <a:r>
              <a:rPr lang="en-AU" altLang="en-US" sz="1200" i="1"/>
              <a:t> </a:t>
            </a:r>
            <a:r>
              <a:rPr lang="en-AU" altLang="en-US" sz="1200"/>
              <a:t>depend upon the path taken between two states.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AU" altLang="en-US" sz="1200" i="1">
                <a:latin typeface="Times New Roman" panose="02020603050405020304" pitchFamily="18" charset="0"/>
              </a:rPr>
              <a:t>U</a:t>
            </a:r>
            <a:r>
              <a:rPr lang="en-AU" altLang="en-US" sz="1200"/>
              <a:t> depends only on the initial and final states, i.e. </a:t>
            </a:r>
            <a:r>
              <a:rPr lang="en-AU" altLang="en-US" sz="1200">
                <a:sym typeface="Symbol" panose="05050102010706020507" pitchFamily="18" charset="2"/>
              </a:rPr>
              <a:t></a:t>
            </a:r>
            <a:r>
              <a:rPr lang="en-AU" altLang="en-US" sz="1200"/>
              <a:t>U is independent of the path and does not depend upon the kind of process that occurs (experimentally proven).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  <a:sym typeface="Symbol" panose="05050102010706020507" pitchFamily="18" charset="2"/>
              </a:rPr>
              <a:t></a:t>
            </a:r>
            <a:r>
              <a:rPr lang="en-AU" altLang="en-US" sz="1200" b="1">
                <a:solidFill>
                  <a:srgbClr val="FF0000"/>
                </a:solidFill>
              </a:rPr>
              <a:t> </a:t>
            </a:r>
            <a:r>
              <a:rPr lang="en-AU" altLang="en-US" sz="12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AU" altLang="en-US" sz="1200" b="1">
                <a:solidFill>
                  <a:srgbClr val="FF0000"/>
                </a:solidFill>
              </a:rPr>
              <a:t> is an intrinsic property of a system.</a:t>
            </a:r>
            <a:r>
              <a:rPr lang="en-AU" altLang="en-US" sz="12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It is meaningful to speak of the internal energy of a system, but not how much heat it contains.</a:t>
            </a: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160338" y="404813"/>
            <a:ext cx="4249737" cy="83185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AU" altLang="en-US" sz="1200" b="1"/>
              <a:t>Conservation of energy</a:t>
            </a:r>
            <a:r>
              <a:rPr lang="en-AU" altLang="en-US" sz="1200"/>
              <a:t> – transfer of energy by </a:t>
            </a:r>
            <a:r>
              <a:rPr lang="en-AU" altLang="en-US" sz="1200" b="1">
                <a:solidFill>
                  <a:srgbClr val="0000FF"/>
                </a:solidFill>
              </a:rPr>
              <a:t>work </a:t>
            </a: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200"/>
              <a:t> and </a:t>
            </a:r>
            <a:r>
              <a:rPr lang="en-AU" altLang="en-US" sz="1200" b="1">
                <a:solidFill>
                  <a:srgbClr val="FF0000"/>
                </a:solidFill>
              </a:rPr>
              <a:t>heat </a:t>
            </a:r>
            <a:r>
              <a:rPr lang="en-AU" altLang="en-US" sz="12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200"/>
              <a:t> between a thermodynamic system and its surrounding environment gives a change in internal energy: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                             </a:t>
            </a:r>
            <a:r>
              <a:rPr lang="en-AU" altLang="en-US" sz="1200" b="1">
                <a:sym typeface="Symbol" panose="05050102010706020507" pitchFamily="18" charset="2"/>
              </a:rPr>
              <a:t></a:t>
            </a:r>
            <a:r>
              <a:rPr lang="en-AU" altLang="en-US" sz="1200" b="1" i="1">
                <a:latin typeface="Times New Roman" panose="02020603050405020304" pitchFamily="18" charset="0"/>
              </a:rPr>
              <a:t>U</a:t>
            </a:r>
            <a:r>
              <a:rPr lang="en-AU" altLang="en-US" sz="1200" b="1"/>
              <a:t>  = </a:t>
            </a:r>
            <a:r>
              <a:rPr lang="en-AU" altLang="en-US" sz="1200" b="1" i="1">
                <a:latin typeface="Times New Roman" panose="02020603050405020304" pitchFamily="18" charset="0"/>
              </a:rPr>
              <a:t>Q</a:t>
            </a:r>
            <a:r>
              <a:rPr lang="en-AU" altLang="en-US" sz="1200" b="1">
                <a:latin typeface="Times New Roman" panose="02020603050405020304" pitchFamily="18" charset="0"/>
              </a:rPr>
              <a:t> – </a:t>
            </a:r>
            <a:r>
              <a:rPr lang="en-AU" altLang="en-US" sz="1200" b="1" i="1">
                <a:latin typeface="Times New Roman" panose="02020603050405020304" pitchFamily="18" charset="0"/>
              </a:rPr>
              <a:t>W</a:t>
            </a:r>
            <a:endParaRPr lang="en-GB" altLang="en-US" sz="12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7FC5B4-D3AB-460C-8A8C-8711CC65C176}" type="slidenum">
              <a:rPr lang="en-AU" altLang="en-US" sz="700"/>
              <a:pPr/>
              <a:t>19</a:t>
            </a:fld>
            <a:endParaRPr lang="en-AU" altLang="en-US" sz="700"/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644775" y="1092200"/>
            <a:ext cx="1512888" cy="1512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8" name="Line 5"/>
          <p:cNvSpPr>
            <a:spLocks noChangeShapeType="1"/>
          </p:cNvSpPr>
          <p:nvPr/>
        </p:nvSpPr>
        <p:spPr bwMode="auto">
          <a:xfrm flipV="1">
            <a:off x="2644775" y="228600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 flipV="1">
            <a:off x="4156075" y="228600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0" name="Line 7"/>
          <p:cNvSpPr>
            <a:spLocks noChangeShapeType="1"/>
          </p:cNvSpPr>
          <p:nvPr/>
        </p:nvSpPr>
        <p:spPr bwMode="auto">
          <a:xfrm>
            <a:off x="2644775" y="1092200"/>
            <a:ext cx="15113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3321050" y="444500"/>
            <a:ext cx="71438" cy="647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>
            <a:off x="3581400" y="300038"/>
            <a:ext cx="0" cy="4333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3654425" y="327025"/>
            <a:ext cx="34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3327400" y="2201863"/>
            <a:ext cx="0" cy="576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933700" y="2628900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125413" y="84138"/>
            <a:ext cx="2520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First Law of Thermodynamics</a:t>
            </a:r>
            <a:endParaRPr lang="en-AU" altLang="en-US" sz="1000"/>
          </a:p>
        </p:txBody>
      </p:sp>
      <p:graphicFrame>
        <p:nvGraphicFramePr>
          <p:cNvPr id="26637" name="Object 14"/>
          <p:cNvGraphicFramePr>
            <a:graphicFrameLocks noChangeAspect="1"/>
          </p:cNvGraphicFramePr>
          <p:nvPr/>
        </p:nvGraphicFramePr>
        <p:xfrm>
          <a:off x="773113" y="588963"/>
          <a:ext cx="129698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Equation" r:id="rId3" imgW="799753" imgH="203112" progId="Equation.DSMT4">
                  <p:embed/>
                </p:oleObj>
              </mc:Choice>
              <mc:Fallback>
                <p:oleObj name="Equation" r:id="rId3" imgW="799753" imgH="203112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588963"/>
                        <a:ext cx="1296987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177800" y="1041400"/>
            <a:ext cx="2324100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 &gt; 0</a:t>
            </a:r>
            <a:r>
              <a:rPr lang="en-AU" altLang="en-US" sz="1200"/>
              <a:t>   work done by system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            on surroundings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 &lt; 0</a:t>
            </a:r>
            <a:r>
              <a:rPr lang="en-AU" altLang="en-US" sz="1200"/>
              <a:t>   work done on system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200" b="1">
                <a:solidFill>
                  <a:srgbClr val="FF0000"/>
                </a:solidFill>
                <a:latin typeface="Times New Roman" panose="02020603050405020304" pitchFamily="18" charset="0"/>
              </a:rPr>
              <a:t> &gt; 0</a:t>
            </a:r>
            <a:r>
              <a:rPr lang="en-AU" altLang="en-US" sz="1200"/>
              <a:t>    heat added to system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200" b="1">
                <a:solidFill>
                  <a:srgbClr val="FF0000"/>
                </a:solidFill>
                <a:latin typeface="Times New Roman" panose="02020603050405020304" pitchFamily="18" charset="0"/>
              </a:rPr>
              <a:t> &lt; 0</a:t>
            </a:r>
            <a:r>
              <a:rPr lang="en-AU" altLang="en-US" sz="1200"/>
              <a:t>    heat removed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             system</a:t>
            </a:r>
          </a:p>
        </p:txBody>
      </p:sp>
      <p:graphicFrame>
        <p:nvGraphicFramePr>
          <p:cNvPr id="26639" name="Object 16"/>
          <p:cNvGraphicFramePr>
            <a:graphicFrameLocks noChangeAspect="1"/>
          </p:cNvGraphicFramePr>
          <p:nvPr/>
        </p:nvGraphicFramePr>
        <p:xfrm>
          <a:off x="3149600" y="1668463"/>
          <a:ext cx="43180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Equation" r:id="rId5" imgW="266353" imgH="177569" progId="Equation.DSMT4">
                  <p:embed/>
                </p:oleObj>
              </mc:Choice>
              <mc:Fallback>
                <p:oleObj name="Equation" r:id="rId5" imgW="266353" imgH="177569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1668463"/>
                        <a:ext cx="43180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40" name="Picture 17" descr="10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0" t="53847" r="5820" b="3282"/>
          <a:stretch>
            <a:fillRect/>
          </a:stretch>
        </p:blipFill>
        <p:spPr bwMode="auto">
          <a:xfrm>
            <a:off x="3217863" y="2635250"/>
            <a:ext cx="23971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6A79A1-A6B5-48C7-B765-DF358185CC88}" type="slidenum">
              <a:rPr lang="en-AU" altLang="en-US" sz="700"/>
              <a:pPr/>
              <a:t>2</a:t>
            </a:fld>
            <a:endParaRPr lang="en-AU" altLang="en-US" sz="700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125413" y="142875"/>
            <a:ext cx="432117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3038" indent="-173038"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b="1" u="sng"/>
              <a:t>Overview of Thermal Physics Module: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>
                <a:solidFill>
                  <a:srgbClr val="FF0000"/>
                </a:solidFill>
              </a:rPr>
              <a:t>Thermodynamic Systems:</a:t>
            </a:r>
            <a:br>
              <a:rPr lang="en-GB" altLang="en-US" sz="1200" b="1">
                <a:solidFill>
                  <a:srgbClr val="FF0000"/>
                </a:solidFill>
              </a:rPr>
            </a:br>
            <a:r>
              <a:rPr lang="en-GB" altLang="en-US" sz="1200" b="1">
                <a:solidFill>
                  <a:srgbClr val="FF0000"/>
                </a:solidFill>
              </a:rPr>
              <a:t>Work, Heat, Internal Energy</a:t>
            </a:r>
            <a:br>
              <a:rPr lang="en-GB" altLang="en-US" sz="1200" b="1">
                <a:solidFill>
                  <a:srgbClr val="FF0000"/>
                </a:solidFill>
              </a:rPr>
            </a:br>
            <a:r>
              <a:rPr lang="en-GB" altLang="en-US" sz="1200" b="1">
                <a:solidFill>
                  <a:srgbClr val="FF0000"/>
                </a:solidFill>
              </a:rPr>
              <a:t>0</a:t>
            </a:r>
            <a:r>
              <a:rPr lang="en-GB" altLang="en-US" sz="1200" b="1" baseline="30000">
                <a:solidFill>
                  <a:srgbClr val="FF0000"/>
                </a:solidFill>
              </a:rPr>
              <a:t>th</a:t>
            </a:r>
            <a:r>
              <a:rPr lang="en-GB" altLang="en-US" sz="1200" b="1">
                <a:solidFill>
                  <a:srgbClr val="FF0000"/>
                </a:solidFill>
              </a:rPr>
              <a:t>, 1</a:t>
            </a:r>
            <a:r>
              <a:rPr lang="en-GB" altLang="en-US" sz="1200" b="1" baseline="30000">
                <a:solidFill>
                  <a:srgbClr val="FF0000"/>
                </a:solidFill>
              </a:rPr>
              <a:t>st</a:t>
            </a:r>
            <a:r>
              <a:rPr lang="en-GB" altLang="en-US" sz="1200" b="1">
                <a:solidFill>
                  <a:srgbClr val="FF0000"/>
                </a:solidFill>
              </a:rPr>
              <a:t> and 2</a:t>
            </a:r>
            <a:r>
              <a:rPr lang="en-GB" altLang="en-US" sz="1200" b="1" baseline="30000">
                <a:solidFill>
                  <a:srgbClr val="FF0000"/>
                </a:solidFill>
              </a:rPr>
              <a:t>nd</a:t>
            </a:r>
            <a:r>
              <a:rPr lang="en-GB" altLang="en-US" sz="1200" b="1">
                <a:solidFill>
                  <a:srgbClr val="FF0000"/>
                </a:solidFill>
              </a:rPr>
              <a:t> Law of Thermodynamics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Thermal Expansion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Heat Capacity, Latent Heat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Methods of Heat Transfer:</a:t>
            </a:r>
            <a:br>
              <a:rPr lang="en-GB" altLang="en-US" sz="1200" b="1"/>
            </a:br>
            <a:r>
              <a:rPr lang="en-GB" altLang="en-US" sz="1200" b="1"/>
              <a:t>Conduction, Convection, Radiation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Ideal Gases, Kinetic Theory Model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Second Law of Thermodynamics</a:t>
            </a:r>
            <a:br>
              <a:rPr lang="en-GB" altLang="en-US" sz="1200" b="1"/>
            </a:br>
            <a:r>
              <a:rPr lang="en-GB" altLang="en-US" sz="1200" b="1"/>
              <a:t>Entropy and Disorder</a:t>
            </a:r>
          </a:p>
          <a:p>
            <a:pPr eaLnBrk="1" hangingPunct="1">
              <a:spcBef>
                <a:spcPct val="15000"/>
              </a:spcBef>
              <a:spcAft>
                <a:spcPct val="15000"/>
              </a:spcAft>
              <a:buFontTx/>
              <a:buAutoNum type="arabicPeriod"/>
            </a:pPr>
            <a:r>
              <a:rPr lang="en-GB" altLang="en-US" sz="1200" b="1"/>
              <a:t>Heat Engines, Refrigerators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27469F-0E54-4E98-96B3-412BEA47A18D}" type="slidenum">
              <a:rPr lang="en-AU" altLang="en-US" sz="700"/>
              <a:pPr/>
              <a:t>20</a:t>
            </a:fld>
            <a:endParaRPr lang="en-AU" altLang="en-US" sz="700"/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80963" y="73025"/>
            <a:ext cx="415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TEMPERATURE </a:t>
            </a:r>
            <a:r>
              <a:rPr lang="en-AU" altLang="en-US" sz="1200" b="1" i="1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lang="en-AU" altLang="en-US" sz="1200"/>
              <a:t>– measure of the average random, chaotic </a:t>
            </a:r>
            <a:r>
              <a:rPr lang="en-AU" altLang="en-US" sz="1200" b="1">
                <a:solidFill>
                  <a:srgbClr val="FF0066"/>
                </a:solidFill>
              </a:rPr>
              <a:t>translational</a:t>
            </a:r>
            <a:r>
              <a:rPr lang="en-AU" altLang="en-US" sz="1200"/>
              <a:t> motion of the particles of the system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701675" y="1381125"/>
            <a:ext cx="1223963" cy="1152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701675" y="1381125"/>
            <a:ext cx="1223963" cy="1152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3078163" y="1381125"/>
            <a:ext cx="1223962" cy="1152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5" name="Oval 9"/>
          <p:cNvSpPr>
            <a:spLocks noChangeArrowheads="1"/>
          </p:cNvSpPr>
          <p:nvPr/>
        </p:nvSpPr>
        <p:spPr bwMode="auto">
          <a:xfrm>
            <a:off x="1206500" y="1884363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6" name="Oval 11"/>
          <p:cNvSpPr>
            <a:spLocks noChangeArrowheads="1"/>
          </p:cNvSpPr>
          <p:nvPr/>
        </p:nvSpPr>
        <p:spPr bwMode="auto">
          <a:xfrm>
            <a:off x="846138" y="1812925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7" name="Oval 12"/>
          <p:cNvSpPr>
            <a:spLocks noChangeArrowheads="1"/>
          </p:cNvSpPr>
          <p:nvPr/>
        </p:nvSpPr>
        <p:spPr bwMode="auto">
          <a:xfrm>
            <a:off x="1565275" y="2149475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8" name="Oval 13"/>
          <p:cNvSpPr>
            <a:spLocks noChangeArrowheads="1"/>
          </p:cNvSpPr>
          <p:nvPr/>
        </p:nvSpPr>
        <p:spPr bwMode="auto">
          <a:xfrm>
            <a:off x="846138" y="2317750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9" name="Line 14"/>
          <p:cNvSpPr>
            <a:spLocks noChangeShapeType="1"/>
          </p:cNvSpPr>
          <p:nvPr/>
        </p:nvSpPr>
        <p:spPr bwMode="auto">
          <a:xfrm flipH="1" flipV="1">
            <a:off x="701675" y="1812925"/>
            <a:ext cx="1444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15"/>
          <p:cNvSpPr>
            <a:spLocks noChangeShapeType="1"/>
          </p:cNvSpPr>
          <p:nvPr/>
        </p:nvSpPr>
        <p:spPr bwMode="auto">
          <a:xfrm flipV="1">
            <a:off x="701675" y="1452563"/>
            <a:ext cx="57626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Line 16"/>
          <p:cNvSpPr>
            <a:spLocks noChangeShapeType="1"/>
          </p:cNvSpPr>
          <p:nvPr/>
        </p:nvSpPr>
        <p:spPr bwMode="auto">
          <a:xfrm>
            <a:off x="990600" y="2389188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Line 17"/>
          <p:cNvSpPr>
            <a:spLocks noChangeShapeType="1"/>
          </p:cNvSpPr>
          <p:nvPr/>
        </p:nvSpPr>
        <p:spPr bwMode="auto">
          <a:xfrm>
            <a:off x="1277938" y="20288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3" name="Line 18"/>
          <p:cNvSpPr>
            <a:spLocks noChangeShapeType="1"/>
          </p:cNvSpPr>
          <p:nvPr/>
        </p:nvSpPr>
        <p:spPr bwMode="auto">
          <a:xfrm flipH="1" flipV="1">
            <a:off x="1422400" y="2100263"/>
            <a:ext cx="14287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4" name="Rectangle 19"/>
          <p:cNvSpPr>
            <a:spLocks noChangeArrowheads="1"/>
          </p:cNvSpPr>
          <p:nvPr/>
        </p:nvSpPr>
        <p:spPr bwMode="auto">
          <a:xfrm>
            <a:off x="1709738" y="1308100"/>
            <a:ext cx="71437" cy="4333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65" name="Line 20"/>
          <p:cNvSpPr>
            <a:spLocks noChangeShapeType="1"/>
          </p:cNvSpPr>
          <p:nvPr/>
        </p:nvSpPr>
        <p:spPr bwMode="auto">
          <a:xfrm flipV="1">
            <a:off x="1709738" y="876300"/>
            <a:ext cx="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6" name="Line 21"/>
          <p:cNvSpPr>
            <a:spLocks noChangeShapeType="1"/>
          </p:cNvSpPr>
          <p:nvPr/>
        </p:nvSpPr>
        <p:spPr bwMode="auto">
          <a:xfrm flipV="1">
            <a:off x="1781175" y="876300"/>
            <a:ext cx="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7" name="Line 22"/>
          <p:cNvSpPr>
            <a:spLocks noChangeShapeType="1"/>
          </p:cNvSpPr>
          <p:nvPr/>
        </p:nvSpPr>
        <p:spPr bwMode="auto">
          <a:xfrm flipV="1">
            <a:off x="4086225" y="804863"/>
            <a:ext cx="0" cy="1006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23"/>
          <p:cNvSpPr>
            <a:spLocks noChangeShapeType="1"/>
          </p:cNvSpPr>
          <p:nvPr/>
        </p:nvSpPr>
        <p:spPr bwMode="auto">
          <a:xfrm flipV="1">
            <a:off x="4014788" y="79692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Rectangle 25"/>
          <p:cNvSpPr>
            <a:spLocks noChangeArrowheads="1"/>
          </p:cNvSpPr>
          <p:nvPr/>
        </p:nvSpPr>
        <p:spPr bwMode="auto">
          <a:xfrm>
            <a:off x="4014788" y="1020763"/>
            <a:ext cx="73025" cy="7905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70" name="Text Box 26"/>
          <p:cNvSpPr txBox="1">
            <a:spLocks noChangeArrowheads="1"/>
          </p:cNvSpPr>
          <p:nvPr/>
        </p:nvSpPr>
        <p:spPr bwMode="auto">
          <a:xfrm>
            <a:off x="1833563" y="900113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7671" name="Text Box 27"/>
          <p:cNvSpPr txBox="1">
            <a:spLocks noChangeArrowheads="1"/>
          </p:cNvSpPr>
          <p:nvPr/>
        </p:nvSpPr>
        <p:spPr bwMode="auto">
          <a:xfrm>
            <a:off x="3222625" y="949325"/>
            <a:ext cx="6477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 + </a:t>
            </a:r>
            <a:r>
              <a:rPr lang="en-AU" altLang="en-US" sz="1200" i="1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AU" altLang="en-US" sz="1200" i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7672" name="Oval 28"/>
          <p:cNvSpPr>
            <a:spLocks noChangeArrowheads="1"/>
          </p:cNvSpPr>
          <p:nvPr/>
        </p:nvSpPr>
        <p:spPr bwMode="auto">
          <a:xfrm>
            <a:off x="3222625" y="2244725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73" name="Oval 29"/>
          <p:cNvSpPr>
            <a:spLocks noChangeArrowheads="1"/>
          </p:cNvSpPr>
          <p:nvPr/>
        </p:nvSpPr>
        <p:spPr bwMode="auto">
          <a:xfrm>
            <a:off x="3509963" y="1525588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74" name="Oval 31"/>
          <p:cNvSpPr>
            <a:spLocks noChangeArrowheads="1"/>
          </p:cNvSpPr>
          <p:nvPr/>
        </p:nvSpPr>
        <p:spPr bwMode="auto">
          <a:xfrm>
            <a:off x="4022725" y="2236788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75" name="Oval 34"/>
          <p:cNvSpPr>
            <a:spLocks noChangeArrowheads="1"/>
          </p:cNvSpPr>
          <p:nvPr/>
        </p:nvSpPr>
        <p:spPr bwMode="auto">
          <a:xfrm>
            <a:off x="3294063" y="1812925"/>
            <a:ext cx="142875" cy="1428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76" name="Line 38"/>
          <p:cNvSpPr>
            <a:spLocks noChangeShapeType="1"/>
          </p:cNvSpPr>
          <p:nvPr/>
        </p:nvSpPr>
        <p:spPr bwMode="auto">
          <a:xfrm flipH="1" flipV="1">
            <a:off x="3078163" y="2100263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7" name="Line 39"/>
          <p:cNvSpPr>
            <a:spLocks noChangeShapeType="1"/>
          </p:cNvSpPr>
          <p:nvPr/>
        </p:nvSpPr>
        <p:spPr bwMode="auto">
          <a:xfrm flipV="1">
            <a:off x="3078163" y="1525588"/>
            <a:ext cx="21590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8" name="Line 40"/>
          <p:cNvSpPr>
            <a:spLocks noChangeShapeType="1"/>
          </p:cNvSpPr>
          <p:nvPr/>
        </p:nvSpPr>
        <p:spPr bwMode="auto">
          <a:xfrm>
            <a:off x="3365500" y="1957388"/>
            <a:ext cx="2159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9" name="Line 41"/>
          <p:cNvSpPr>
            <a:spLocks noChangeShapeType="1"/>
          </p:cNvSpPr>
          <p:nvPr/>
        </p:nvSpPr>
        <p:spPr bwMode="auto">
          <a:xfrm flipV="1">
            <a:off x="3581400" y="1452563"/>
            <a:ext cx="288925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42"/>
          <p:cNvSpPr>
            <a:spLocks noChangeShapeType="1"/>
          </p:cNvSpPr>
          <p:nvPr/>
        </p:nvSpPr>
        <p:spPr bwMode="auto">
          <a:xfrm flipH="1">
            <a:off x="3509963" y="1668463"/>
            <a:ext cx="7143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43"/>
          <p:cNvSpPr>
            <a:spLocks noChangeShapeType="1"/>
          </p:cNvSpPr>
          <p:nvPr/>
        </p:nvSpPr>
        <p:spPr bwMode="auto">
          <a:xfrm flipV="1">
            <a:off x="4157663" y="2100263"/>
            <a:ext cx="1444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2" name="Line 44"/>
          <p:cNvSpPr>
            <a:spLocks noChangeShapeType="1"/>
          </p:cNvSpPr>
          <p:nvPr/>
        </p:nvSpPr>
        <p:spPr bwMode="auto">
          <a:xfrm flipH="1" flipV="1">
            <a:off x="3654425" y="1741488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3" name="Text Box 45"/>
          <p:cNvSpPr txBox="1">
            <a:spLocks noChangeArrowheads="1"/>
          </p:cNvSpPr>
          <p:nvPr/>
        </p:nvSpPr>
        <p:spPr bwMode="auto">
          <a:xfrm>
            <a:off x="131763" y="690563"/>
            <a:ext cx="1430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total translation KE of gas molecules K</a:t>
            </a:r>
            <a:r>
              <a:rPr lang="en-AU" altLang="en-US" sz="1200" baseline="-25000"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27684" name="Text Box 46"/>
          <p:cNvSpPr txBox="1">
            <a:spLocks noChangeArrowheads="1"/>
          </p:cNvSpPr>
          <p:nvPr/>
        </p:nvSpPr>
        <p:spPr bwMode="auto">
          <a:xfrm>
            <a:off x="2430463" y="1092200"/>
            <a:ext cx="7540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>
                <a:latin typeface="Times New Roman" panose="02020603050405020304" pitchFamily="18" charset="0"/>
              </a:rPr>
              <a:t>K</a:t>
            </a:r>
            <a:r>
              <a:rPr lang="en-AU" altLang="en-US" sz="1200" baseline="-25000">
                <a:latin typeface="Times New Roman" panose="02020603050405020304" pitchFamily="18" charset="0"/>
              </a:rPr>
              <a:t>tr</a:t>
            </a:r>
            <a:r>
              <a:rPr lang="en-AU" altLang="en-US" sz="1200" baseline="30000">
                <a:latin typeface="Times New Roman" panose="02020603050405020304" pitchFamily="18" charset="0"/>
              </a:rPr>
              <a:t> </a:t>
            </a:r>
            <a:r>
              <a:rPr lang="en-AU" altLang="en-US" sz="1200">
                <a:latin typeface="Times New Roman" panose="02020603050405020304" pitchFamily="18" charset="0"/>
              </a:rPr>
              <a:t>+ </a:t>
            </a:r>
            <a:r>
              <a:rPr lang="en-AU" altLang="en-US" sz="12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AU" altLang="en-US" sz="1200" i="1">
                <a:latin typeface="Times New Roman" panose="02020603050405020304" pitchFamily="18" charset="0"/>
              </a:rPr>
              <a:t>K</a:t>
            </a:r>
            <a:r>
              <a:rPr lang="en-AU" altLang="en-US" sz="1200" baseline="-25000"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27685" name="Text Box 47"/>
          <p:cNvSpPr txBox="1">
            <a:spLocks noChangeArrowheads="1"/>
          </p:cNvSpPr>
          <p:nvPr/>
        </p:nvSpPr>
        <p:spPr bwMode="auto">
          <a:xfrm>
            <a:off x="106363" y="2698750"/>
            <a:ext cx="14430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n</a:t>
            </a:r>
            <a:r>
              <a:rPr lang="en-US" altLang="en-US" sz="1200"/>
              <a:t> moles ideal gas  </a:t>
            </a:r>
          </a:p>
        </p:txBody>
      </p:sp>
      <p:graphicFrame>
        <p:nvGraphicFramePr>
          <p:cNvPr id="27686" name="Object 48"/>
          <p:cNvGraphicFramePr>
            <a:graphicFrameLocks noChangeAspect="1"/>
          </p:cNvGraphicFramePr>
          <p:nvPr/>
        </p:nvGraphicFramePr>
        <p:xfrm>
          <a:off x="1565275" y="2667000"/>
          <a:ext cx="10890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3" imgW="800100" imgH="228600" progId="Equation.DSMT4">
                  <p:embed/>
                </p:oleObj>
              </mc:Choice>
              <mc:Fallback>
                <p:oleObj name="Equation" r:id="rId3" imgW="800100" imgH="2286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2667000"/>
                        <a:ext cx="108902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545ADA-3889-406A-910A-AB8E523D5130}" type="slidenum">
              <a:rPr lang="en-AU" altLang="en-US" sz="700"/>
              <a:pPr/>
              <a:t>21</a:t>
            </a:fld>
            <a:endParaRPr lang="en-AU" altLang="en-US" sz="700"/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115888" y="296863"/>
            <a:ext cx="4340225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TEMPERATURE</a:t>
            </a:r>
            <a:r>
              <a:rPr lang="en-AU" altLang="en-US" sz="1200"/>
              <a:t> </a:t>
            </a:r>
            <a:r>
              <a:rPr lang="en-AU" altLang="en-US" sz="1200" b="1">
                <a:solidFill>
                  <a:srgbClr val="FF0000"/>
                </a:solidFill>
              </a:rPr>
              <a:t>measurement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 b="1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Thermometers: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AU" altLang="en-US" sz="1200"/>
              <a:t>Change in dimensions – liquid thermometer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AU" altLang="en-US" sz="1200"/>
              <a:t>Pressure change – gas thermometer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1200"/>
              <a:t>Electromotive force – Thermocouple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AU" altLang="en-US" sz="1200"/>
              <a:t>Electrical resistance</a:t>
            </a:r>
            <a:r>
              <a:rPr lang="en-GB" altLang="en-US" sz="1200"/>
              <a:t> – </a:t>
            </a:r>
            <a:r>
              <a:rPr lang="en-AU" altLang="en-US" sz="1200"/>
              <a:t>Thermistor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AU" altLang="en-US" sz="1200"/>
              <a:t>Buoyancy</a:t>
            </a:r>
            <a:r>
              <a:rPr lang="en-GB" altLang="en-US" sz="1200"/>
              <a:t> – </a:t>
            </a:r>
            <a:r>
              <a:rPr lang="en-GB" altLang="en-US" sz="1200" i="1"/>
              <a:t>Galilean </a:t>
            </a:r>
            <a:r>
              <a:rPr lang="en-GB" altLang="en-US" sz="1200"/>
              <a:t>thermometer</a:t>
            </a:r>
            <a:endParaRPr lang="en-AU" altLang="en-US" sz="1200"/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AU" altLang="en-US" sz="1200">
                <a:solidFill>
                  <a:srgbClr val="0000FF"/>
                </a:solidFill>
              </a:rPr>
              <a:t>Electromagnetic radiation – Pyrometer, artery thermometer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106363" y="2181225"/>
            <a:ext cx="44116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Since a thermometer measures its </a:t>
            </a:r>
            <a:r>
              <a:rPr lang="en-AU" altLang="en-US" sz="1200" b="1">
                <a:solidFill>
                  <a:srgbClr val="0000FF"/>
                </a:solidFill>
              </a:rPr>
              <a:t>own</a:t>
            </a:r>
            <a:r>
              <a:rPr lang="en-AU" altLang="en-US" sz="1200"/>
              <a:t> temperature, </a:t>
            </a:r>
            <a:r>
              <a:rPr lang="en-AU" altLang="en-US" sz="1200">
                <a:solidFill>
                  <a:srgbClr val="FF0000"/>
                </a:solidFill>
              </a:rPr>
              <a:t>it must come into thermal equilibrium with a system</a:t>
            </a:r>
            <a:r>
              <a:rPr lang="en-AU" altLang="en-US" sz="1200"/>
              <a:t> before its temperature can be measured.</a:t>
            </a: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9"/>
          <a:stretch>
            <a:fillRect/>
          </a:stretch>
        </p:blipFill>
        <p:spPr bwMode="auto">
          <a:xfrm>
            <a:off x="3035300" y="76200"/>
            <a:ext cx="13176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26F3F8-2C46-4BF2-8FEC-152E9652DCFC}" type="slidenum">
              <a:rPr lang="en-AU" altLang="en-US" sz="700"/>
              <a:pPr/>
              <a:t>22</a:t>
            </a:fld>
            <a:endParaRPr lang="en-AU" altLang="en-US" sz="700"/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53975" y="84138"/>
            <a:ext cx="12398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Thermometers</a:t>
            </a:r>
            <a:endParaRPr lang="en-GB" altLang="en-US" sz="1200" b="1">
              <a:solidFill>
                <a:srgbClr val="FF0000"/>
              </a:solidFill>
            </a:endParaRPr>
          </a:p>
        </p:txBody>
      </p:sp>
      <p:pic>
        <p:nvPicPr>
          <p:cNvPr id="30724" name="Picture 3" descr="Thermometer -35°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3899" b="15424"/>
          <a:stretch>
            <a:fillRect/>
          </a:stretch>
        </p:blipFill>
        <p:spPr bwMode="auto">
          <a:xfrm>
            <a:off x="2357438" y="1452563"/>
            <a:ext cx="1185862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WineThermometer4657039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1525588"/>
            <a:ext cx="8207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thermocoup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597025"/>
            <a:ext cx="103981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NTC-Thermisto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17475"/>
            <a:ext cx="13350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7" descr="Thermis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r="26843"/>
          <a:stretch>
            <a:fillRect/>
          </a:stretch>
        </p:blipFill>
        <p:spPr bwMode="auto">
          <a:xfrm>
            <a:off x="2619375" y="117475"/>
            <a:ext cx="7207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8" descr="la_thermistor_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4" t="9584" r="14073" b="24374"/>
          <a:stretch>
            <a:fillRect/>
          </a:stretch>
        </p:blipFill>
        <p:spPr bwMode="auto">
          <a:xfrm>
            <a:off x="2403475" y="633413"/>
            <a:ext cx="7921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1998663" y="371475"/>
            <a:ext cx="7905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Thermistor</a:t>
            </a:r>
          </a:p>
        </p:txBody>
      </p:sp>
      <p:sp>
        <p:nvSpPr>
          <p:cNvPr id="30731" name="Text Box 10"/>
          <p:cNvSpPr txBox="1">
            <a:spLocks noChangeArrowheads="1"/>
          </p:cNvSpPr>
          <p:nvPr/>
        </p:nvSpPr>
        <p:spPr bwMode="auto">
          <a:xfrm>
            <a:off x="38100" y="1381125"/>
            <a:ext cx="9921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Thermocouple</a:t>
            </a:r>
          </a:p>
        </p:txBody>
      </p:sp>
      <p:grpSp>
        <p:nvGrpSpPr>
          <p:cNvPr id="30732" name="Group 11"/>
          <p:cNvGrpSpPr>
            <a:grpSpLocks/>
          </p:cNvGrpSpPr>
          <p:nvPr/>
        </p:nvGrpSpPr>
        <p:grpSpPr bwMode="auto">
          <a:xfrm>
            <a:off x="1565275" y="949325"/>
            <a:ext cx="768350" cy="1987550"/>
            <a:chOff x="941" y="471"/>
            <a:chExt cx="484" cy="1252"/>
          </a:xfrm>
        </p:grpSpPr>
        <p:grpSp>
          <p:nvGrpSpPr>
            <p:cNvPr id="30735" name="Group 12"/>
            <p:cNvGrpSpPr>
              <a:grpSpLocks/>
            </p:cNvGrpSpPr>
            <p:nvPr/>
          </p:nvGrpSpPr>
          <p:grpSpPr bwMode="auto">
            <a:xfrm>
              <a:off x="941" y="471"/>
              <a:ext cx="484" cy="1252"/>
              <a:chOff x="1047" y="416"/>
              <a:chExt cx="484" cy="1252"/>
            </a:xfrm>
          </p:grpSpPr>
          <p:pic>
            <p:nvPicPr>
              <p:cNvPr id="30737" name="Picture 13" descr="180px-Pyrometer_04082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6" y="598"/>
                <a:ext cx="346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38" name="Picture 14" descr="Trotec-Pyrometer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" y="1187"/>
                <a:ext cx="481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39" name="Text Box 15"/>
              <p:cNvSpPr txBox="1">
                <a:spLocks noChangeArrowheads="1"/>
              </p:cNvSpPr>
              <p:nvPr/>
            </p:nvSpPr>
            <p:spPr bwMode="auto">
              <a:xfrm>
                <a:off x="1047" y="416"/>
                <a:ext cx="4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 algn="ctr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434975">
                  <a:spcBef>
                    <a:spcPct val="20000"/>
                  </a:spcBef>
                  <a:buChar char="•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54013" indent="-136525" defTabSz="434975">
                  <a:spcBef>
                    <a:spcPct val="20000"/>
                  </a:spcBef>
                  <a:buChar char="–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544513" indent="-109538" defTabSz="434975">
                  <a:spcBef>
                    <a:spcPct val="20000"/>
                  </a:spcBef>
                  <a:buChar char="•"/>
                  <a:defRPr sz="1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762000" indent="-109538" defTabSz="434975">
                  <a:spcBef>
                    <a:spcPct val="20000"/>
                  </a:spcBef>
                  <a:buChar char="–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979488" indent="-107950" defTabSz="434975">
                  <a:spcBef>
                    <a:spcPct val="20000"/>
                  </a:spcBef>
                  <a:buChar char="»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1436688" indent="-107950" defTabSz="43497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893888" indent="-107950" defTabSz="43497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2351088" indent="-107950" defTabSz="43497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808288" indent="-107950" defTabSz="43497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000"/>
                  <a:t>Pyrometer</a:t>
                </a:r>
              </a:p>
            </p:txBody>
          </p:sp>
        </p:grpSp>
        <p:sp>
          <p:nvSpPr>
            <p:cNvPr id="30736" name="Rectangle 16"/>
            <p:cNvSpPr>
              <a:spLocks noChangeArrowheads="1"/>
            </p:cNvSpPr>
            <p:nvPr/>
          </p:nvSpPr>
          <p:spPr bwMode="auto">
            <a:xfrm>
              <a:off x="979" y="478"/>
              <a:ext cx="409" cy="1238"/>
            </a:xfrm>
            <a:prstGeom prst="rect">
              <a:avLst/>
            </a:prstGeom>
            <a:noFill/>
            <a:ln w="952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0733" name="Rectangle 17"/>
          <p:cNvSpPr>
            <a:spLocks noChangeArrowheads="1"/>
          </p:cNvSpPr>
          <p:nvPr/>
        </p:nvSpPr>
        <p:spPr bwMode="auto">
          <a:xfrm>
            <a:off x="160338" y="515938"/>
            <a:ext cx="901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Galilean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thermometer</a:t>
            </a:r>
          </a:p>
        </p:txBody>
      </p:sp>
      <p:pic>
        <p:nvPicPr>
          <p:cNvPr id="30734" name="Picture 18" descr="110px-Galileo_Thermomet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73063"/>
            <a:ext cx="528637" cy="222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83E61-6B1E-438E-AA32-FBEF24DB0C87}" type="slidenum">
              <a:rPr lang="en-AU" altLang="en-US" sz="700"/>
              <a:pPr/>
              <a:t>23</a:t>
            </a:fld>
            <a:endParaRPr lang="en-AU" altLang="en-US" sz="700"/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93675" y="25400"/>
            <a:ext cx="4181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FF0000"/>
                </a:solidFill>
              </a:rPr>
              <a:t>Temporal artery thermometer </a:t>
            </a:r>
            <a:r>
              <a:rPr lang="en-AU" altLang="en-US" sz="1000" b="1"/>
              <a:t>– measuring infrared emission</a:t>
            </a:r>
            <a:endParaRPr lang="en-AU" altLang="en-US" sz="1000"/>
          </a:p>
        </p:txBody>
      </p:sp>
      <p:pic>
        <p:nvPicPr>
          <p:cNvPr id="31748" name="Picture 3" descr="IR_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315913"/>
            <a:ext cx="13684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 descr="Artery Thermo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73063"/>
            <a:ext cx="14986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 descr="Scanning72ca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443038"/>
            <a:ext cx="1871663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Line 6"/>
          <p:cNvSpPr>
            <a:spLocks noChangeShapeType="1"/>
          </p:cNvSpPr>
          <p:nvPr/>
        </p:nvSpPr>
        <p:spPr bwMode="auto">
          <a:xfrm flipH="1">
            <a:off x="846138" y="515938"/>
            <a:ext cx="64770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198438" y="1525588"/>
            <a:ext cx="1071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/>
              <a:t>Infrared scan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84778C-3CD9-41D9-9F38-E2F34E40688E}" type="slidenum">
              <a:rPr lang="en-AU" altLang="en-US" sz="700"/>
              <a:pPr/>
              <a:t>24</a:t>
            </a:fld>
            <a:endParaRPr lang="en-AU" altLang="en-US" sz="700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249238" y="177800"/>
            <a:ext cx="428148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CC6600"/>
                </a:solidFill>
              </a:rPr>
              <a:t>Is the human skin a thermometer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 b="1">
              <a:solidFill>
                <a:srgbClr val="CC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CC6600"/>
                </a:solidFill>
              </a:rPr>
              <a:t>Can you tell the temperature of an object by touching it?</a:t>
            </a:r>
          </a:p>
        </p:txBody>
      </p:sp>
      <p:pic>
        <p:nvPicPr>
          <p:cNvPr id="3277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892175"/>
            <a:ext cx="1169988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Oval 12"/>
          <p:cNvSpPr>
            <a:spLocks noChangeArrowheads="1"/>
          </p:cNvSpPr>
          <p:nvPr/>
        </p:nvSpPr>
        <p:spPr bwMode="auto">
          <a:xfrm>
            <a:off x="2362200" y="2011363"/>
            <a:ext cx="388938" cy="4191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4" name="Text Box 13"/>
          <p:cNvSpPr txBox="1">
            <a:spLocks noChangeArrowheads="1"/>
          </p:cNvSpPr>
          <p:nvPr/>
        </p:nvSpPr>
        <p:spPr bwMode="auto">
          <a:xfrm>
            <a:off x="2740025" y="2179638"/>
            <a:ext cx="14954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/>
              <a:t>Is the chair hot or cold?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DA179-DB37-4096-BD7F-D2B5A38E3F4F}" type="slidenum">
              <a:rPr lang="en-AU" altLang="en-US" sz="700"/>
              <a:pPr/>
              <a:t>25</a:t>
            </a:fld>
            <a:endParaRPr lang="en-AU" altLang="en-US" sz="700"/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98438" y="84138"/>
            <a:ext cx="3816350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CC6600"/>
                </a:solidFill>
              </a:rPr>
              <a:t>Is the human skin a thermometer?</a:t>
            </a:r>
            <a:endParaRPr lang="en-AU" altLang="en-US" sz="1200">
              <a:solidFill>
                <a:srgbClr val="CC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Human skin is </a:t>
            </a:r>
            <a:r>
              <a:rPr lang="en-AU" altLang="en-US" sz="1200" b="1" u="sng">
                <a:solidFill>
                  <a:srgbClr val="FF0000"/>
                </a:solidFill>
              </a:rPr>
              <a:t>not</a:t>
            </a:r>
            <a:r>
              <a:rPr lang="en-AU" altLang="en-US" sz="1200"/>
              <a:t> a thermometer because it does not come into thermal equilibrium with the object it is touching.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Our bodies core temperature will stay at 37 °C. The nerves in the skin measure rates of heat transfer and are intended to give a warning of uncomfortable low or high temperatures.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On a hot sunny day, a metal and a wooden block were placed on the ground in the open. The metal conductor will feel hotter to a person touching it than the wood (a poor conductor) even though the metal and wood are at the at the </a:t>
            </a:r>
            <a:r>
              <a:rPr lang="en-AU" altLang="en-US" sz="1200" b="1"/>
              <a:t>same</a:t>
            </a:r>
            <a:r>
              <a:rPr lang="en-AU" altLang="en-US" sz="1200"/>
              <a:t> temperature.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15FF67-DB5D-4D24-9F1B-7CEEE57F9C7F}" type="slidenum">
              <a:rPr lang="en-AU" altLang="en-US" sz="700"/>
              <a:pPr/>
              <a:t>26</a:t>
            </a:fld>
            <a:endParaRPr lang="en-AU" altLang="en-US" sz="700"/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11125" y="122238"/>
            <a:ext cx="3249613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>
                <a:solidFill>
                  <a:srgbClr val="0000FF"/>
                </a:solidFill>
              </a:rPr>
              <a:t>Temperature scales</a:t>
            </a:r>
            <a:r>
              <a:rPr lang="en-AU" altLang="en-US" sz="1200"/>
              <a:t> (Kelvin K &amp; Celsius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i="1"/>
              <a:t>                  </a:t>
            </a:r>
            <a:r>
              <a:rPr lang="en-AU" altLang="en-US" sz="1800" b="1" i="1">
                <a:solidFill>
                  <a:srgbClr val="0000FF"/>
                </a:solidFill>
                <a:latin typeface="Times New Roman" panose="02020603050405020304" pitchFamily="18" charset="0"/>
              </a:rPr>
              <a:t>T </a:t>
            </a:r>
            <a:r>
              <a:rPr lang="en-AU" altLang="en-US" sz="1800" b="1">
                <a:solidFill>
                  <a:srgbClr val="0000FF"/>
                </a:solidFill>
                <a:latin typeface="Times New Roman" panose="02020603050405020304" pitchFamily="18" charset="0"/>
              </a:rPr>
              <a:t>K = </a:t>
            </a:r>
            <a:r>
              <a:rPr lang="en-AU" altLang="en-US" sz="1800" b="1" i="1">
                <a:solidFill>
                  <a:srgbClr val="0000FF"/>
                </a:solidFill>
                <a:latin typeface="Times New Roman" panose="02020603050405020304" pitchFamily="18" charset="0"/>
              </a:rPr>
              <a:t>T </a:t>
            </a:r>
            <a:r>
              <a:rPr lang="en-US" altLang="en-US" sz="1800" b="1" i="1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°</a:t>
            </a:r>
            <a:r>
              <a:rPr lang="en-AU" altLang="en-US" sz="1800" b="1">
                <a:solidFill>
                  <a:srgbClr val="0000FF"/>
                </a:solidFill>
                <a:latin typeface="Times New Roman" panose="02020603050405020304" pitchFamily="18" charset="0"/>
              </a:rPr>
              <a:t>C + 273.15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 b="1"/>
              <a:t>Kelvin scale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rgbClr val="FF0066"/>
                </a:solidFill>
              </a:rPr>
              <a:t>Absolute zero 0 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 min total energy (</a:t>
            </a:r>
            <a:r>
              <a:rPr lang="en-AU" altLang="en-US" sz="1200" i="1">
                <a:latin typeface="Times New Roman" panose="02020603050405020304" pitchFamily="18" charset="0"/>
              </a:rPr>
              <a:t>KE</a:t>
            </a:r>
            <a:r>
              <a:rPr lang="en-AU" altLang="en-US" sz="1200">
                <a:latin typeface="Times New Roman" panose="02020603050405020304" pitchFamily="18" charset="0"/>
              </a:rPr>
              <a:t> + </a:t>
            </a:r>
            <a:r>
              <a:rPr lang="en-AU" altLang="en-US" sz="1200" i="1">
                <a:latin typeface="Times New Roman" panose="02020603050405020304" pitchFamily="18" charset="0"/>
              </a:rPr>
              <a:t>PE</a:t>
            </a:r>
            <a:r>
              <a:rPr lang="en-AU" altLang="en-US" sz="1200"/>
              <a:t>) of system  </a:t>
            </a:r>
            <a:endParaRPr lang="en-US" altLang="en-US" sz="1200"/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139700" y="2317750"/>
            <a:ext cx="2516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Constant volume gas thermometer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  </a:t>
            </a:r>
            <a:r>
              <a:rPr lang="en-US" altLang="en-US" sz="1200" i="1" dirty="0">
                <a:latin typeface="Times New Roman" panose="02020603050405020304" pitchFamily="18" charset="0"/>
              </a:rPr>
              <a:t>p</a:t>
            </a:r>
            <a:r>
              <a:rPr lang="en-US" altLang="en-US" sz="1200" dirty="0"/>
              <a:t> = constant x </a:t>
            </a:r>
            <a:r>
              <a:rPr lang="en-US" altLang="en-US" sz="1200" i="1" dirty="0">
                <a:latin typeface="Times New Roman" panose="02020603050405020304" pitchFamily="18" charset="0"/>
              </a:rPr>
              <a:t>T</a:t>
            </a:r>
            <a:r>
              <a:rPr lang="en-US" altLang="en-US" sz="1200" dirty="0"/>
              <a:t>    (</a:t>
            </a:r>
            <a:r>
              <a:rPr lang="en-US" altLang="en-US" sz="1200" i="1" dirty="0">
                <a:latin typeface="Times New Roman" panose="02020603050405020304" pitchFamily="18" charset="0"/>
              </a:rPr>
              <a:t>T</a:t>
            </a:r>
            <a:r>
              <a:rPr lang="en-US" altLang="en-US" sz="1200" dirty="0"/>
              <a:t> in K)</a:t>
            </a:r>
          </a:p>
        </p:txBody>
      </p:sp>
      <p:pic>
        <p:nvPicPr>
          <p:cNvPr id="34821" name="Picture 6" descr="1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7"/>
          <a:stretch>
            <a:fillRect/>
          </a:stretch>
        </p:blipFill>
        <p:spPr bwMode="auto">
          <a:xfrm>
            <a:off x="2787650" y="935038"/>
            <a:ext cx="1652588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0211FB-6477-4000-A8F3-147A210B5311}" type="slidenum">
              <a:rPr lang="en-AU" altLang="en-US" sz="700"/>
              <a:pPr/>
              <a:t>27</a:t>
            </a:fld>
            <a:endParaRPr lang="en-AU" altLang="en-US" sz="7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30175"/>
            <a:ext cx="1443038" cy="250825"/>
          </a:xfrm>
        </p:spPr>
        <p:txBody>
          <a:bodyPr/>
          <a:lstStyle/>
          <a:p>
            <a:pPr algn="l" eaLnBrk="1" hangingPunct="1"/>
            <a:r>
              <a:rPr lang="en-US" altLang="en-US" sz="1200">
                <a:solidFill>
                  <a:srgbClr val="0000FF"/>
                </a:solidFill>
              </a:rPr>
              <a:t>Gas Thermometer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50" y="1601788"/>
            <a:ext cx="4381500" cy="13382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000"/>
              <a:t>If temperature measurements are performed with gas in flask                                    at different starting pressures at </a:t>
            </a:r>
            <a:r>
              <a:rPr lang="en-US" altLang="en-US" sz="1000">
                <a:cs typeface="Arial" panose="020B0604020202020204" pitchFamily="34" charset="0"/>
              </a:rPr>
              <a:t>0°C</a:t>
            </a:r>
            <a:r>
              <a:rPr lang="en-US" altLang="en-US" sz="1000"/>
              <a:t>, the data looks like the graph.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000"/>
              <a:t>In each case, regardless of the gas used, the curves extrapolate to the same temperature (</a:t>
            </a:r>
            <a:r>
              <a:rPr lang="en-US" altLang="en-US" sz="1000" i="1"/>
              <a:t>absolute zero</a:t>
            </a:r>
            <a:r>
              <a:rPr lang="en-US" altLang="en-US" sz="1000"/>
              <a:t>)</a:t>
            </a:r>
            <a:r>
              <a:rPr lang="en-US" altLang="en-US" sz="1000" i="1"/>
              <a:t> </a:t>
            </a:r>
            <a:r>
              <a:rPr lang="en-US" altLang="en-US" sz="1000"/>
              <a:t>at zero pressure.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000"/>
              <a:t>Gases liquefy and solidify at very low temperatures, so we can’t actually observe this zero-pressure condition.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000"/>
              <a:t>The absolute-zero reference point forms basis of </a:t>
            </a:r>
            <a:r>
              <a:rPr lang="en-US" altLang="en-US" sz="1000" u="sng"/>
              <a:t>Kelvin temperature scale</a:t>
            </a:r>
            <a:endParaRPr lang="en-US" altLang="en-US" sz="1000"/>
          </a:p>
        </p:txBody>
      </p:sp>
      <p:pic>
        <p:nvPicPr>
          <p:cNvPr id="35845" name="Picture 4" descr="1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"/>
          <a:stretch>
            <a:fillRect/>
          </a:stretch>
        </p:blipFill>
        <p:spPr bwMode="auto">
          <a:xfrm>
            <a:off x="1654175" y="63500"/>
            <a:ext cx="2217738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5CB3CB-F73B-4AC1-9CAD-4AC51D754DE7}" type="slidenum">
              <a:rPr lang="en-AU" altLang="en-US" sz="700"/>
              <a:pPr/>
              <a:t>28</a:t>
            </a:fld>
            <a:endParaRPr lang="en-AU" altLang="en-US" sz="70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25413" y="157163"/>
            <a:ext cx="4392612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Absolute zero                       0  K    (-273.15 </a:t>
            </a:r>
            <a:r>
              <a:rPr lang="en-US" altLang="en-US" sz="1200" dirty="0">
                <a:cs typeface="Arial" panose="020B0604020202020204" pitchFamily="34" charset="0"/>
              </a:rPr>
              <a:t>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Helium boils                          4  K   (-269 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Nitrogen boils                      77  K   (-196 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Oxygen boils                       90  K    (-183 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Dry ice (CO</a:t>
            </a:r>
            <a:r>
              <a:rPr lang="en-US" altLang="en-US" sz="1200" baseline="30000" dirty="0"/>
              <a:t>2</a:t>
            </a:r>
            <a:r>
              <a:rPr lang="en-US" altLang="en-US" sz="1200" dirty="0"/>
              <a:t>) freezes        194  K   (-79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Water freezes                    273  K   (0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Room temperature          ~293  K    (~20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Body temperature              310 K    (~37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Water boils                         373 K   (100 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Copper melts                    1356 K   (1083 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Bunsen burner                  2103 K   (1870 °C)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</a:rPr>
              <a:t>Surface of the sun           ~6000 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Iron welding arc               ~6020 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2269D0-7EF9-4032-B21C-973426628757}" type="slidenum">
              <a:rPr lang="en-AU" altLang="en-US" sz="700"/>
              <a:pPr/>
              <a:t>29</a:t>
            </a:fld>
            <a:endParaRPr lang="en-AU" altLang="en-US" sz="700"/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22275"/>
            <a:ext cx="1973262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195263" y="88900"/>
            <a:ext cx="942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tx2"/>
                </a:solidFill>
              </a:rPr>
              <a:t>Lord Kelvin</a:t>
            </a:r>
            <a:endParaRPr lang="en-US" altLang="en-US" sz="1200">
              <a:solidFill>
                <a:schemeClr val="tx2"/>
              </a:solidFill>
            </a:endParaRP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2244725" y="292100"/>
            <a:ext cx="21796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William Thompson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born Belfast 1824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Student in Natural philosophy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Professor at 22!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Baron Kelvin of Largs in 1897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A giant - Thermodynamics, Foams, Age of the Earth, Patents galore</a:t>
            </a:r>
            <a:endParaRPr lang="en-US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61488F-EBDB-4506-A2BB-6878D352B024}" type="slidenum">
              <a:rPr lang="en-AU" altLang="en-US" sz="700"/>
              <a:pPr/>
              <a:t>3</a:t>
            </a:fld>
            <a:endParaRPr lang="en-AU" altLang="en-US" sz="700"/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69875" y="84138"/>
            <a:ext cx="3646488" cy="27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CC"/>
                </a:solidFill>
              </a:rPr>
              <a:t>                     </a:t>
            </a:r>
            <a:r>
              <a:rPr lang="en-US" altLang="en-US" sz="1000" b="1">
                <a:solidFill>
                  <a:srgbClr val="FF0000"/>
                </a:solidFill>
              </a:rPr>
              <a:t>THERMODYNAMIC SYSTEMS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>
              <a:solidFill>
                <a:srgbClr val="0000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Thermodynamic systems, thermodynamics system (ideal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gas) </a:t>
            </a:r>
            <a:r>
              <a:rPr lang="en-US" altLang="en-US" sz="1000">
                <a:solidFill>
                  <a:srgbClr val="0000CC"/>
                </a:solidFill>
              </a:rPr>
              <a:t>(§19.1 p646)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Temperature </a:t>
            </a:r>
            <a:r>
              <a:rPr lang="en-US" altLang="en-US" sz="1000" i="1">
                <a:latin typeface="Times New Roman" panose="02020603050405020304" pitchFamily="18" charset="0"/>
              </a:rPr>
              <a:t>T</a:t>
            </a:r>
            <a:r>
              <a:rPr lang="en-US" altLang="en-US" sz="1000"/>
              <a:t>, thermometers, temperature scales (K, °C),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Thermal Equilibrium, Zeroth Law of Thermodynamics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   </a:t>
            </a:r>
            <a:r>
              <a:rPr lang="en-US" altLang="en-US" sz="1000">
                <a:solidFill>
                  <a:srgbClr val="0000CC"/>
                </a:solidFill>
              </a:rPr>
              <a:t>(§17.1,2,3  p570  §17.5  p582)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Conservation of Energy – First Law of Thermodynamics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  </a:t>
            </a:r>
            <a:r>
              <a:rPr lang="en-US" altLang="en-US" sz="1000">
                <a:solidFill>
                  <a:srgbClr val="0000CC"/>
                </a:solidFill>
              </a:rPr>
              <a:t>(§19.4  p651)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Internal Energy </a:t>
            </a:r>
            <a:r>
              <a:rPr lang="en-US" altLang="en-US" sz="1000" i="1">
                <a:latin typeface="Times New Roman" panose="02020603050405020304" pitchFamily="18" charset="0"/>
              </a:rPr>
              <a:t>U</a:t>
            </a:r>
            <a:r>
              <a:rPr lang="en-US" altLang="en-US" sz="1000"/>
              <a:t> </a:t>
            </a:r>
            <a:r>
              <a:rPr lang="en-US" altLang="en-US" sz="1000">
                <a:solidFill>
                  <a:srgbClr val="0000CC"/>
                </a:solidFill>
              </a:rPr>
              <a:t>(§19.6  p658)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 </a:t>
            </a:r>
            <a:r>
              <a:rPr lang="en-US" altLang="en-US" sz="1000"/>
              <a:t> Work </a:t>
            </a:r>
            <a:r>
              <a:rPr lang="en-US" altLang="en-US" sz="1000" i="1">
                <a:latin typeface="Times New Roman" panose="02020603050405020304" pitchFamily="18" charset="0"/>
              </a:rPr>
              <a:t>W</a:t>
            </a:r>
            <a:r>
              <a:rPr lang="en-US" altLang="en-US" sz="1000"/>
              <a:t> </a:t>
            </a:r>
            <a:r>
              <a:rPr lang="en-US" altLang="en-US" sz="1000">
                <a:solidFill>
                  <a:srgbClr val="0000CC"/>
                </a:solidFill>
              </a:rPr>
              <a:t>(§19.2  p647)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Heat </a:t>
            </a:r>
            <a:r>
              <a:rPr lang="en-US" altLang="en-US" sz="1000" i="1">
                <a:latin typeface="Times New Roman" panose="02020603050405020304" pitchFamily="18" charset="0"/>
              </a:rPr>
              <a:t>Q</a:t>
            </a:r>
            <a:r>
              <a:rPr lang="en-US" altLang="en-US" sz="1000"/>
              <a:t> </a:t>
            </a:r>
            <a:r>
              <a:rPr lang="en-US" altLang="en-US" sz="1000">
                <a:solidFill>
                  <a:srgbClr val="0000CC"/>
                </a:solidFill>
              </a:rPr>
              <a:t>(§17.5  p582)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0000"/>
                </a:solidFill>
              </a:rPr>
              <a:t>*</a:t>
            </a:r>
            <a:r>
              <a:rPr lang="en-US" altLang="en-US" sz="1000"/>
              <a:t>  Second Law of Thermodynamics (</a:t>
            </a:r>
            <a:r>
              <a:rPr lang="en-US" altLang="en-US" sz="1000">
                <a:solidFill>
                  <a:srgbClr val="0000CC"/>
                </a:solidFill>
              </a:rPr>
              <a:t>§20.5  p682)</a:t>
            </a:r>
            <a:r>
              <a:rPr lang="en-US" altLang="en-US" sz="1200"/>
              <a:t> 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53975" y="2749550"/>
            <a:ext cx="28717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/>
              <a:t>References:  University Physics 12</a:t>
            </a:r>
            <a:r>
              <a:rPr lang="en-US" altLang="en-US" sz="800" baseline="30000"/>
              <a:t>th</a:t>
            </a:r>
            <a:r>
              <a:rPr lang="en-US" altLang="en-US" sz="800"/>
              <a:t> ed Young &amp; Freedman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2FC089-A9FE-465D-802A-8CCC6E14DA48}" type="slidenum">
              <a:rPr lang="en-AU" altLang="en-US" sz="700"/>
              <a:pPr/>
              <a:t>30</a:t>
            </a:fld>
            <a:endParaRPr lang="en-AU" altLang="en-US" sz="700"/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52450"/>
            <a:ext cx="1554163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141288" y="117475"/>
            <a:ext cx="12652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Sir James Joule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1892300" y="382588"/>
            <a:ext cx="235585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James Joule 1818-1889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Stirring water made it warm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Change in temperature proportional to work done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Showing equivalence of heat and energy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Also that electrical current flow through a resistor gives heating </a:t>
            </a:r>
            <a:endParaRPr lang="en-US" altLang="en-US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D3E0F6-714C-49D9-A4A0-CA34B11CE1B8}" type="slidenum">
              <a:rPr lang="en-AU" altLang="en-US" sz="700"/>
              <a:pPr/>
              <a:t>31</a:t>
            </a:fld>
            <a:endParaRPr lang="en-AU" altLang="en-US" sz="700"/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53975" y="84138"/>
            <a:ext cx="30924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0000"/>
                </a:solidFill>
              </a:rPr>
              <a:t>I</a:t>
            </a:r>
            <a:r>
              <a:rPr lang="en-AU" altLang="en-US" b="1"/>
              <a:t>dentify </a:t>
            </a:r>
            <a:r>
              <a:rPr lang="en-AU" altLang="en-US" b="1">
                <a:sym typeface="Symbol" panose="05050102010706020507" pitchFamily="18" charset="2"/>
              </a:rPr>
              <a:t></a:t>
            </a:r>
            <a:r>
              <a:rPr lang="en-AU" altLang="en-US" b="1"/>
              <a:t> </a:t>
            </a:r>
            <a:r>
              <a:rPr lang="en-AU" altLang="en-US" b="1">
                <a:solidFill>
                  <a:srgbClr val="FF0000"/>
                </a:solidFill>
              </a:rPr>
              <a:t>S</a:t>
            </a:r>
            <a:r>
              <a:rPr lang="en-AU" altLang="en-US" b="1"/>
              <a:t>etup </a:t>
            </a:r>
            <a:r>
              <a:rPr lang="en-AU" altLang="en-US" b="1">
                <a:sym typeface="Symbol" panose="05050102010706020507" pitchFamily="18" charset="2"/>
              </a:rPr>
              <a:t></a:t>
            </a:r>
            <a:r>
              <a:rPr lang="en-AU" altLang="en-US" b="1"/>
              <a:t> </a:t>
            </a:r>
            <a:r>
              <a:rPr lang="en-AU" altLang="en-US" b="1">
                <a:solidFill>
                  <a:srgbClr val="FF0000"/>
                </a:solidFill>
              </a:rPr>
              <a:t>E</a:t>
            </a:r>
            <a:r>
              <a:rPr lang="en-AU" altLang="en-US" b="1"/>
              <a:t>xecute </a:t>
            </a:r>
            <a:r>
              <a:rPr lang="en-AU" altLang="en-US" b="1">
                <a:sym typeface="Symbol" panose="05050102010706020507" pitchFamily="18" charset="2"/>
              </a:rPr>
              <a:t></a:t>
            </a:r>
            <a:r>
              <a:rPr lang="en-AU" altLang="en-US" b="1"/>
              <a:t> </a:t>
            </a:r>
            <a:r>
              <a:rPr lang="en-AU" altLang="en-US" b="1">
                <a:solidFill>
                  <a:srgbClr val="FF0000"/>
                </a:solidFill>
              </a:rPr>
              <a:t>E</a:t>
            </a:r>
            <a:r>
              <a:rPr lang="en-AU" altLang="en-US" b="1"/>
              <a:t>valuate</a:t>
            </a: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61913" y="382588"/>
            <a:ext cx="4446587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000" b="1">
                <a:solidFill>
                  <a:srgbClr val="FF0000"/>
                </a:solidFill>
              </a:rPr>
              <a:t>IDENTIFY</a:t>
            </a:r>
            <a:endParaRPr lang="en-US" altLang="en-US" sz="1000">
              <a:solidFill>
                <a:srgbClr val="FF0000"/>
              </a:solidFill>
            </a:endParaRPr>
          </a:p>
          <a:p>
            <a:pPr eaLnBrk="1" hangingPunct="1"/>
            <a:r>
              <a:rPr lang="en-AU" altLang="en-US" sz="1000"/>
              <a:t>   Identify what the question asking</a:t>
            </a:r>
          </a:p>
          <a:p>
            <a:pPr eaLnBrk="1" hangingPunct="1"/>
            <a:r>
              <a:rPr lang="en-AU" altLang="en-US" sz="1000"/>
              <a:t>   Identify the known and unknown physical quantities (units)  </a:t>
            </a:r>
          </a:p>
          <a:p>
            <a:pPr eaLnBrk="1" hangingPunct="1"/>
            <a:r>
              <a:rPr lang="en-AU" altLang="en-US" sz="1000" b="1">
                <a:solidFill>
                  <a:srgbClr val="FF0000"/>
                </a:solidFill>
              </a:rPr>
              <a:t>SETUP   </a:t>
            </a:r>
            <a:r>
              <a:rPr lang="en-AU" altLang="en-US" sz="1000" b="1">
                <a:solidFill>
                  <a:srgbClr val="FF0000"/>
                </a:solidFill>
                <a:latin typeface="Comic Sans MS" panose="030F0702030302020204" pitchFamily="66" charset="0"/>
              </a:rPr>
              <a:t>need a good knowledge base (memory + understanding)</a:t>
            </a:r>
            <a:endParaRPr lang="en-US" altLang="en-US" sz="100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1" hangingPunct="1"/>
            <a:r>
              <a:rPr lang="en-AU" altLang="en-US" sz="1000"/>
              <a:t>   Visualise the physical situation </a:t>
            </a:r>
          </a:p>
          <a:p>
            <a:pPr eaLnBrk="1" hangingPunct="1"/>
            <a:r>
              <a:rPr lang="en-AU" altLang="en-US" sz="1000" b="1">
                <a:solidFill>
                  <a:srgbClr val="FF0066"/>
                </a:solidFill>
                <a:latin typeface="Comic Sans MS" panose="030F0702030302020204" pitchFamily="66" charset="0"/>
              </a:rPr>
              <a:t>  Diagrams</a:t>
            </a:r>
            <a:r>
              <a:rPr lang="en-AU" altLang="en-US" sz="1000"/>
              <a:t> - reference frames / coordination system / origin / directions </a:t>
            </a:r>
          </a:p>
          <a:p>
            <a:pPr eaLnBrk="1" hangingPunct="1"/>
            <a:r>
              <a:rPr lang="en-AU" altLang="en-US" sz="1000"/>
              <a:t>   Write down key concepts, principles, equations, assumptions that may be</a:t>
            </a:r>
          </a:p>
          <a:p>
            <a:pPr eaLnBrk="1" hangingPunct="1"/>
            <a:r>
              <a:rPr lang="en-AU" altLang="en-US" sz="1000"/>
              <a:t>   needed to answer the question</a:t>
            </a:r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AU" altLang="en-US" sz="1000" b="1">
                <a:solidFill>
                  <a:srgbClr val="0000FF"/>
                </a:solidFill>
              </a:rPr>
              <a:t>EXECUTE</a:t>
            </a:r>
            <a:endParaRPr lang="en-US" altLang="en-US" sz="1000">
              <a:solidFill>
                <a:srgbClr val="0000FF"/>
              </a:solidFill>
            </a:endParaRPr>
          </a:p>
          <a:p>
            <a:pPr eaLnBrk="1" hangingPunct="1"/>
            <a:r>
              <a:rPr lang="en-AU" altLang="en-US" sz="1000"/>
              <a:t>   Answer to the question from what you know. </a:t>
            </a:r>
          </a:p>
          <a:p>
            <a:pPr eaLnBrk="1" hangingPunct="1"/>
            <a:r>
              <a:rPr lang="en-AU" altLang="en-US" sz="1000"/>
              <a:t>   Numerical questions - solve before calculations - manipulate equations</a:t>
            </a:r>
          </a:p>
          <a:p>
            <a:pPr eaLnBrk="1" hangingPunct="1"/>
            <a:r>
              <a:rPr lang="en-AU" altLang="en-US" sz="1000"/>
              <a:t>   then substitute numbers add comments. </a:t>
            </a:r>
            <a:endParaRPr lang="en-US" altLang="en-US" sz="1000"/>
          </a:p>
          <a:p>
            <a:pPr eaLnBrk="1" hangingPunct="1"/>
            <a:r>
              <a:rPr lang="en-AU" altLang="en-US" sz="1000" b="1">
                <a:solidFill>
                  <a:srgbClr val="FF0066"/>
                </a:solidFill>
              </a:rPr>
              <a:t>EVALUATE</a:t>
            </a:r>
            <a:endParaRPr lang="en-US" altLang="en-US" sz="1000">
              <a:solidFill>
                <a:srgbClr val="FF0066"/>
              </a:solidFill>
            </a:endParaRPr>
          </a:p>
          <a:p>
            <a:pPr eaLnBrk="1" hangingPunct="1"/>
            <a:r>
              <a:rPr lang="en-AU" altLang="en-US" sz="1000"/>
              <a:t>   CHECK - answer reasonable, assumptions, units, signs,</a:t>
            </a:r>
            <a:r>
              <a:rPr lang="en-AU" altLang="en-US"/>
              <a:t> </a:t>
            </a:r>
            <a:r>
              <a:rPr lang="en-AU" altLang="en-US" sz="1000"/>
              <a:t>significant</a:t>
            </a:r>
          </a:p>
          <a:p>
            <a:pPr eaLnBrk="1" hangingPunct="1"/>
            <a:r>
              <a:rPr lang="en-AU" altLang="en-US" sz="1000"/>
              <a:t>   figures, look at limiting cases </a:t>
            </a:r>
            <a:endParaRPr lang="en-US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2E3FC1-7C59-4FD5-ABCE-0BFABFD94301}" type="slidenum">
              <a:rPr lang="en-AU" altLang="en-US" sz="700"/>
              <a:pPr/>
              <a:t>32</a:t>
            </a:fld>
            <a:endParaRPr lang="en-AU" altLang="en-US" sz="700"/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106363" y="177800"/>
            <a:ext cx="1695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663300"/>
                </a:solidFill>
              </a:rPr>
              <a:t>Typical exam question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115888" y="588963"/>
            <a:ext cx="4340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Consider a hot cup of coffee sitting on a table as the system. Using this system as an illustration, give a scientific interpretation of the terms: </a:t>
            </a:r>
            <a:r>
              <a:rPr lang="en-US" altLang="en-US" sz="1200" b="1">
                <a:solidFill>
                  <a:srgbClr val="0000FF"/>
                </a:solidFill>
              </a:rPr>
              <a:t>temperature</a:t>
            </a:r>
            <a:r>
              <a:rPr lang="en-US" altLang="en-US" sz="1200"/>
              <a:t>, </a:t>
            </a:r>
            <a:r>
              <a:rPr lang="en-US" altLang="en-US" sz="1200" b="1">
                <a:solidFill>
                  <a:srgbClr val="0000FF"/>
                </a:solidFill>
              </a:rPr>
              <a:t>heat</a:t>
            </a:r>
            <a:r>
              <a:rPr lang="en-US" altLang="en-US" sz="1200"/>
              <a:t>, </a:t>
            </a:r>
            <a:r>
              <a:rPr lang="en-US" altLang="en-US" sz="1200" b="1">
                <a:solidFill>
                  <a:srgbClr val="0000FF"/>
                </a:solidFill>
              </a:rPr>
              <a:t>work</a:t>
            </a:r>
            <a:r>
              <a:rPr lang="en-US" altLang="en-US" sz="1200"/>
              <a:t>, </a:t>
            </a:r>
            <a:r>
              <a:rPr lang="en-US" altLang="en-US" sz="1200" b="1">
                <a:solidFill>
                  <a:srgbClr val="0000FF"/>
                </a:solidFill>
              </a:rPr>
              <a:t>internal energy</a:t>
            </a:r>
            <a:r>
              <a:rPr lang="en-US" altLang="en-US" sz="1200"/>
              <a:t>, </a:t>
            </a:r>
            <a:r>
              <a:rPr lang="en-US" altLang="en-US" sz="1200" b="1">
                <a:solidFill>
                  <a:srgbClr val="0000FF"/>
                </a:solidFill>
              </a:rPr>
              <a:t>thermal equilibrium</a:t>
            </a:r>
            <a:r>
              <a:rPr lang="en-US" altLang="en-US" sz="1200"/>
              <a:t>. </a:t>
            </a:r>
          </a:p>
        </p:txBody>
      </p:sp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98625"/>
            <a:ext cx="16700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6" name="Oval 7"/>
          <p:cNvSpPr>
            <a:spLocks noChangeArrowheads="1"/>
          </p:cNvSpPr>
          <p:nvPr/>
        </p:nvSpPr>
        <p:spPr bwMode="auto">
          <a:xfrm>
            <a:off x="1557338" y="1793875"/>
            <a:ext cx="544512" cy="2587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DE1797-7BDD-4091-97B7-10AF79D0FD91}" type="slidenum">
              <a:rPr lang="en-AU" altLang="en-US" sz="700"/>
              <a:pPr/>
              <a:t>33</a:t>
            </a:fld>
            <a:endParaRPr lang="en-AU" altLang="en-US" sz="700"/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53975" y="109538"/>
            <a:ext cx="8683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 i="1">
                <a:solidFill>
                  <a:srgbClr val="FF0066"/>
                </a:solidFill>
              </a:rPr>
              <a:t>Identify / Setup</a:t>
            </a:r>
          </a:p>
        </p:txBody>
      </p:sp>
      <p:sp>
        <p:nvSpPr>
          <p:cNvPr id="41988" name="Line 5"/>
          <p:cNvSpPr>
            <a:spLocks noChangeShapeType="1"/>
          </p:cNvSpPr>
          <p:nvPr/>
        </p:nvSpPr>
        <p:spPr bwMode="auto">
          <a:xfrm>
            <a:off x="269875" y="444500"/>
            <a:ext cx="0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Line 6"/>
          <p:cNvSpPr>
            <a:spLocks noChangeShapeType="1"/>
          </p:cNvSpPr>
          <p:nvPr/>
        </p:nvSpPr>
        <p:spPr bwMode="auto">
          <a:xfrm>
            <a:off x="917575" y="444500"/>
            <a:ext cx="0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Line 7"/>
          <p:cNvSpPr>
            <a:spLocks noChangeShapeType="1"/>
          </p:cNvSpPr>
          <p:nvPr/>
        </p:nvSpPr>
        <p:spPr bwMode="auto">
          <a:xfrm>
            <a:off x="269875" y="1127125"/>
            <a:ext cx="647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269875" y="588963"/>
            <a:ext cx="647700" cy="5032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414338" y="663575"/>
            <a:ext cx="3413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T</a:t>
            </a:r>
            <a:r>
              <a:rPr lang="en-US" altLang="en-US" sz="1200" i="1" baseline="-2500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198438" y="1597025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T</a:t>
            </a:r>
            <a:r>
              <a:rPr lang="en-US" altLang="en-US" sz="1200" i="1" baseline="-25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H="1">
            <a:off x="485775" y="1020763"/>
            <a:ext cx="287338" cy="5032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Text Box 12"/>
          <p:cNvSpPr txBox="1">
            <a:spLocks noChangeArrowheads="1"/>
          </p:cNvSpPr>
          <p:nvPr/>
        </p:nvSpPr>
        <p:spPr bwMode="auto">
          <a:xfrm>
            <a:off x="630238" y="1249363"/>
            <a:ext cx="2936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solidFill>
                  <a:srgbClr val="0000FF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41996" name="Rectangle 13"/>
          <p:cNvSpPr>
            <a:spLocks noChangeArrowheads="1"/>
          </p:cNvSpPr>
          <p:nvPr/>
        </p:nvSpPr>
        <p:spPr bwMode="auto">
          <a:xfrm>
            <a:off x="1638300" y="228600"/>
            <a:ext cx="2833688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temperature 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T    </a:t>
            </a:r>
            <a:r>
              <a:rPr lang="en-US" altLang="en-US" sz="1200" b="1">
                <a:solidFill>
                  <a:srgbClr val="0000FF"/>
                </a:solidFill>
              </a:rPr>
              <a:t>(K)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heat  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Q</a:t>
            </a:r>
            <a:r>
              <a:rPr lang="en-US" altLang="en-US" sz="1200" b="1">
                <a:solidFill>
                  <a:srgbClr val="0000FF"/>
                </a:solidFill>
              </a:rPr>
              <a:t>  (J)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work  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1200" b="1">
                <a:solidFill>
                  <a:srgbClr val="0000FF"/>
                </a:solidFill>
              </a:rPr>
              <a:t>  (J)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internal energy  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="1">
                <a:solidFill>
                  <a:srgbClr val="0000FF"/>
                </a:solidFill>
              </a:rPr>
              <a:t>  (J)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thermal equilibrium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</a:rPr>
              <a:t>0</a:t>
            </a:r>
            <a:r>
              <a:rPr lang="en-US" altLang="en-US" sz="1200" b="1" baseline="30000">
                <a:solidFill>
                  <a:srgbClr val="0000FF"/>
                </a:solidFill>
              </a:rPr>
              <a:t>th</a:t>
            </a:r>
            <a:r>
              <a:rPr lang="en-US" altLang="en-US" sz="1200" b="1">
                <a:solidFill>
                  <a:srgbClr val="0000FF"/>
                </a:solidFill>
              </a:rPr>
              <a:t> law    1</a:t>
            </a:r>
            <a:r>
              <a:rPr lang="en-US" altLang="en-US" sz="1200" b="1" baseline="30000">
                <a:solidFill>
                  <a:srgbClr val="0000FF"/>
                </a:solidFill>
              </a:rPr>
              <a:t>st</a:t>
            </a:r>
            <a:r>
              <a:rPr lang="en-US" altLang="en-US" sz="1200" b="1">
                <a:solidFill>
                  <a:srgbClr val="0000FF"/>
                </a:solidFill>
              </a:rPr>
              <a:t> law    2</a:t>
            </a:r>
            <a:r>
              <a:rPr lang="en-US" altLang="en-US" sz="1200" b="1" baseline="30000">
                <a:solidFill>
                  <a:srgbClr val="0000FF"/>
                </a:solidFill>
              </a:rPr>
              <a:t>nd</a:t>
            </a:r>
            <a:r>
              <a:rPr lang="en-US" altLang="en-US" sz="1200" b="1">
                <a:solidFill>
                  <a:srgbClr val="0000FF"/>
                </a:solidFill>
              </a:rPr>
              <a:t> law</a:t>
            </a:r>
            <a:endParaRPr lang="en-US" altLang="en-US" sz="1200"/>
          </a:p>
        </p:txBody>
      </p:sp>
      <p:sp>
        <p:nvSpPr>
          <p:cNvPr id="41997" name="Text Box 14"/>
          <p:cNvSpPr txBox="1">
            <a:spLocks noChangeArrowheads="1"/>
          </p:cNvSpPr>
          <p:nvPr/>
        </p:nvSpPr>
        <p:spPr bwMode="auto">
          <a:xfrm>
            <a:off x="198438" y="1884363"/>
            <a:ext cx="10604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surroundings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CE65F0-5777-497E-808B-58E621809F6C}" type="slidenum">
              <a:rPr lang="en-AU" altLang="en-US" sz="700"/>
              <a:pPr/>
              <a:t>34</a:t>
            </a:fld>
            <a:endParaRPr lang="en-AU" altLang="en-US" sz="700"/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269875" y="84138"/>
            <a:ext cx="6683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 i="1">
                <a:solidFill>
                  <a:srgbClr val="FF0000"/>
                </a:solidFill>
              </a:rPr>
              <a:t>2. Execute</a:t>
            </a:r>
          </a:p>
        </p:txBody>
      </p:sp>
      <p:grpSp>
        <p:nvGrpSpPr>
          <p:cNvPr id="43012" name="Group 3"/>
          <p:cNvGrpSpPr>
            <a:grpSpLocks/>
          </p:cNvGrpSpPr>
          <p:nvPr/>
        </p:nvGrpSpPr>
        <p:grpSpPr bwMode="auto">
          <a:xfrm>
            <a:off x="269875" y="444500"/>
            <a:ext cx="647700" cy="720725"/>
            <a:chOff x="170" y="280"/>
            <a:chExt cx="408" cy="454"/>
          </a:xfrm>
        </p:grpSpPr>
        <p:sp>
          <p:nvSpPr>
            <p:cNvPr id="43028" name="Line 4"/>
            <p:cNvSpPr>
              <a:spLocks noChangeShapeType="1"/>
            </p:cNvSpPr>
            <p:nvPr/>
          </p:nvSpPr>
          <p:spPr bwMode="auto">
            <a:xfrm>
              <a:off x="170" y="280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9" name="Line 5"/>
            <p:cNvSpPr>
              <a:spLocks noChangeShapeType="1"/>
            </p:cNvSpPr>
            <p:nvPr/>
          </p:nvSpPr>
          <p:spPr bwMode="auto">
            <a:xfrm>
              <a:off x="578" y="280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0" name="Line 6"/>
            <p:cNvSpPr>
              <a:spLocks noChangeShapeType="1"/>
            </p:cNvSpPr>
            <p:nvPr/>
          </p:nvSpPr>
          <p:spPr bwMode="auto">
            <a:xfrm>
              <a:off x="170" y="710"/>
              <a:ext cx="40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1" name="Rectangle 7"/>
            <p:cNvSpPr>
              <a:spLocks noChangeArrowheads="1"/>
            </p:cNvSpPr>
            <p:nvPr/>
          </p:nvSpPr>
          <p:spPr bwMode="auto">
            <a:xfrm>
              <a:off x="170" y="371"/>
              <a:ext cx="408" cy="3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32" name="Text Box 8"/>
            <p:cNvSpPr txBox="1">
              <a:spLocks noChangeArrowheads="1"/>
            </p:cNvSpPr>
            <p:nvPr/>
          </p:nvSpPr>
          <p:spPr bwMode="auto">
            <a:xfrm>
              <a:off x="261" y="418"/>
              <a:ext cx="21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54013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544513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762000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97948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4366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8938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3510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80828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>
                  <a:latin typeface="Times New Roman" panose="02020603050405020304" pitchFamily="18" charset="0"/>
                </a:rPr>
                <a:t>T</a:t>
              </a:r>
              <a:r>
                <a:rPr lang="en-US" altLang="en-US" sz="1200" i="1" baseline="-25000"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43013" name="Text Box 9"/>
          <p:cNvSpPr txBox="1">
            <a:spLocks noChangeArrowheads="1"/>
          </p:cNvSpPr>
          <p:nvPr/>
        </p:nvSpPr>
        <p:spPr bwMode="auto">
          <a:xfrm>
            <a:off x="198438" y="1597025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T</a:t>
            </a:r>
            <a:r>
              <a:rPr lang="en-US" altLang="en-US" sz="1200" i="1" baseline="-25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3014" name="Line 10"/>
          <p:cNvSpPr>
            <a:spLocks noChangeShapeType="1"/>
          </p:cNvSpPr>
          <p:nvPr/>
        </p:nvSpPr>
        <p:spPr bwMode="auto">
          <a:xfrm flipH="1">
            <a:off x="485775" y="1020763"/>
            <a:ext cx="287338" cy="5032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Text Box 11"/>
          <p:cNvSpPr txBox="1">
            <a:spLocks noChangeArrowheads="1"/>
          </p:cNvSpPr>
          <p:nvPr/>
        </p:nvSpPr>
        <p:spPr bwMode="auto">
          <a:xfrm>
            <a:off x="630238" y="1249363"/>
            <a:ext cx="2936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solidFill>
                  <a:srgbClr val="0000FF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43016" name="Text Box 12"/>
          <p:cNvSpPr txBox="1">
            <a:spLocks noChangeArrowheads="1"/>
          </p:cNvSpPr>
          <p:nvPr/>
        </p:nvSpPr>
        <p:spPr bwMode="auto">
          <a:xfrm>
            <a:off x="1349375" y="84138"/>
            <a:ext cx="3024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(i) </a:t>
            </a:r>
            <a:r>
              <a:rPr lang="en-US" altLang="en-US" sz="1200" b="1">
                <a:solidFill>
                  <a:srgbClr val="0000FF"/>
                </a:solidFill>
              </a:rPr>
              <a:t>Temperature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1200"/>
              <a:t> – measure of hot/cold as determined by a temperature scale</a:t>
            </a:r>
          </a:p>
        </p:txBody>
      </p:sp>
      <p:sp>
        <p:nvSpPr>
          <p:cNvPr id="43017" name="Line 13"/>
          <p:cNvSpPr>
            <a:spLocks noChangeShapeType="1"/>
          </p:cNvSpPr>
          <p:nvPr/>
        </p:nvSpPr>
        <p:spPr bwMode="auto">
          <a:xfrm>
            <a:off x="1493838" y="1092200"/>
            <a:ext cx="2305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8" name="Text Box 14"/>
          <p:cNvSpPr txBox="1">
            <a:spLocks noChangeArrowheads="1"/>
          </p:cNvSpPr>
          <p:nvPr/>
        </p:nvSpPr>
        <p:spPr bwMode="auto">
          <a:xfrm>
            <a:off x="1473200" y="754063"/>
            <a:ext cx="2387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hot                                        cold</a:t>
            </a:r>
          </a:p>
        </p:txBody>
      </p:sp>
      <p:sp>
        <p:nvSpPr>
          <p:cNvPr id="43019" name="Line 15"/>
          <p:cNvSpPr>
            <a:spLocks noChangeShapeType="1"/>
          </p:cNvSpPr>
          <p:nvPr/>
        </p:nvSpPr>
        <p:spPr bwMode="auto">
          <a:xfrm>
            <a:off x="1998663" y="8763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Text Box 16"/>
          <p:cNvSpPr txBox="1">
            <a:spLocks noChangeArrowheads="1"/>
          </p:cNvSpPr>
          <p:nvPr/>
        </p:nvSpPr>
        <p:spPr bwMode="auto">
          <a:xfrm>
            <a:off x="2357438" y="733425"/>
            <a:ext cx="303212" cy="284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43021" name="Text Box 17"/>
          <p:cNvSpPr txBox="1">
            <a:spLocks noChangeArrowheads="1"/>
          </p:cNvSpPr>
          <p:nvPr/>
        </p:nvSpPr>
        <p:spPr bwMode="auto">
          <a:xfrm>
            <a:off x="3294063" y="1165225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T</a:t>
            </a:r>
            <a:r>
              <a:rPr lang="en-US" altLang="en-US" sz="1200" i="1" baseline="-25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3022" name="Text Box 18"/>
          <p:cNvSpPr txBox="1">
            <a:spLocks noChangeArrowheads="1"/>
          </p:cNvSpPr>
          <p:nvPr/>
        </p:nvSpPr>
        <p:spPr bwMode="auto">
          <a:xfrm>
            <a:off x="1638300" y="1165225"/>
            <a:ext cx="3413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T</a:t>
            </a:r>
            <a:r>
              <a:rPr lang="en-US" altLang="en-US" sz="1200" i="1" baseline="-2500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43023" name="Text Box 19"/>
          <p:cNvSpPr txBox="1">
            <a:spLocks noChangeArrowheads="1"/>
          </p:cNvSpPr>
          <p:nvPr/>
        </p:nvSpPr>
        <p:spPr bwMode="auto">
          <a:xfrm>
            <a:off x="2409825" y="1112838"/>
            <a:ext cx="273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&gt;</a:t>
            </a:r>
          </a:p>
        </p:txBody>
      </p:sp>
      <p:sp>
        <p:nvSpPr>
          <p:cNvPr id="43024" name="Text Box 20"/>
          <p:cNvSpPr txBox="1">
            <a:spLocks noChangeArrowheads="1"/>
          </p:cNvSpPr>
          <p:nvPr/>
        </p:nvSpPr>
        <p:spPr bwMode="auto">
          <a:xfrm>
            <a:off x="1349375" y="1381125"/>
            <a:ext cx="309562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(ii) </a:t>
            </a:r>
            <a:r>
              <a:rPr lang="en-US" altLang="en-US" sz="1200" b="1">
                <a:solidFill>
                  <a:srgbClr val="0000FF"/>
                </a:solidFill>
              </a:rPr>
              <a:t>Heat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Q</a:t>
            </a:r>
            <a:r>
              <a:rPr lang="en-US" altLang="en-US" sz="1200"/>
              <a:t>   energy transferred spontaneously due to a temperature difference (hot to cold) </a:t>
            </a:r>
            <a:r>
              <a:rPr lang="en-US" altLang="en-US" sz="1200" i="1">
                <a:solidFill>
                  <a:srgbClr val="0000FF"/>
                </a:solidFill>
              </a:rPr>
              <a:t>2</a:t>
            </a:r>
            <a:r>
              <a:rPr lang="en-US" altLang="en-US" sz="1200" i="1" baseline="30000">
                <a:solidFill>
                  <a:srgbClr val="0000FF"/>
                </a:solidFill>
              </a:rPr>
              <a:t>nd</a:t>
            </a:r>
            <a:r>
              <a:rPr lang="en-US" altLang="en-US" sz="1200" i="1">
                <a:solidFill>
                  <a:srgbClr val="0000FF"/>
                </a:solidFill>
              </a:rPr>
              <a:t> Law</a:t>
            </a:r>
            <a:r>
              <a:rPr lang="en-US" altLang="en-US" sz="1200"/>
              <a:t>  </a:t>
            </a:r>
          </a:p>
        </p:txBody>
      </p:sp>
      <p:sp>
        <p:nvSpPr>
          <p:cNvPr id="43025" name="Text Box 21"/>
          <p:cNvSpPr txBox="1">
            <a:spLocks noChangeArrowheads="1"/>
          </p:cNvSpPr>
          <p:nvPr/>
        </p:nvSpPr>
        <p:spPr bwMode="auto">
          <a:xfrm>
            <a:off x="1349375" y="2159000"/>
            <a:ext cx="987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(iii) </a:t>
            </a:r>
            <a:r>
              <a:rPr lang="en-US" altLang="en-US" sz="1200" b="1">
                <a:solidFill>
                  <a:srgbClr val="0000FF"/>
                </a:solidFill>
              </a:rPr>
              <a:t>Work </a:t>
            </a:r>
            <a:r>
              <a:rPr lang="en-US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endParaRPr lang="en-US" altLang="en-US" sz="1200"/>
          </a:p>
        </p:txBody>
      </p:sp>
      <p:graphicFrame>
        <p:nvGraphicFramePr>
          <p:cNvPr id="43026" name="Object 22"/>
          <p:cNvGraphicFramePr>
            <a:graphicFrameLocks noChangeAspect="1"/>
          </p:cNvGraphicFramePr>
          <p:nvPr/>
        </p:nvGraphicFramePr>
        <p:xfrm>
          <a:off x="2430463" y="2130425"/>
          <a:ext cx="850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4" imgW="850531" imgH="330057" progId="Equation.DSMT4">
                  <p:embed/>
                </p:oleObj>
              </mc:Choice>
              <mc:Fallback>
                <p:oleObj name="Equation" r:id="rId4" imgW="850531" imgH="33005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130425"/>
                        <a:ext cx="850900" cy="330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7" name="Text Box 23"/>
          <p:cNvSpPr txBox="1">
            <a:spLocks noChangeArrowheads="1"/>
          </p:cNvSpPr>
          <p:nvPr/>
        </p:nvSpPr>
        <p:spPr bwMode="auto">
          <a:xfrm>
            <a:off x="1349375" y="2505075"/>
            <a:ext cx="30241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Change in volume of coffee is negligible </a:t>
            </a:r>
            <a:r>
              <a:rPr lang="en-US" altLang="en-US" sz="1000">
                <a:sym typeface="Symbol" panose="05050102010706020507" pitchFamily="18" charset="2"/>
              </a:rPr>
              <a:t></a:t>
            </a:r>
            <a:r>
              <a:rPr lang="en-US" altLang="en-US" sz="1000"/>
              <a:t> </a:t>
            </a:r>
            <a:r>
              <a:rPr lang="en-US" altLang="en-US" sz="1000" b="1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1000" b="1">
                <a:solidFill>
                  <a:srgbClr val="0000FF"/>
                </a:solidFill>
              </a:rPr>
              <a:t> = 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6C320B-E8F8-43A7-9C38-83C3A69CE86D}" type="slidenum">
              <a:rPr lang="en-AU" altLang="en-US" sz="700"/>
              <a:pPr/>
              <a:t>35</a:t>
            </a:fld>
            <a:endParaRPr lang="en-AU" altLang="en-US" sz="700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41288" y="55563"/>
            <a:ext cx="1601787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200"/>
              <a:t>(iv)</a:t>
            </a:r>
            <a:r>
              <a:rPr lang="en-AU" altLang="en-US" sz="1200" b="1">
                <a:solidFill>
                  <a:srgbClr val="FF0000"/>
                </a:solidFill>
              </a:rPr>
              <a:t> </a:t>
            </a:r>
            <a:r>
              <a:rPr lang="en-AU" altLang="en-US" sz="1200" b="1">
                <a:solidFill>
                  <a:srgbClr val="0000FF"/>
                </a:solidFill>
              </a:rPr>
              <a:t>Internal Energy </a:t>
            </a:r>
            <a:r>
              <a:rPr lang="en-AU" altLang="en-US" sz="1200" b="1" i="1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120650" y="1192213"/>
            <a:ext cx="4248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i="1">
                <a:solidFill>
                  <a:srgbClr val="0000FF"/>
                </a:solidFill>
              </a:rPr>
              <a:t>1</a:t>
            </a:r>
            <a:r>
              <a:rPr lang="en-AU" altLang="en-US" sz="1000" i="1" baseline="30000">
                <a:solidFill>
                  <a:srgbClr val="0000FF"/>
                </a:solidFill>
              </a:rPr>
              <a:t>st</a:t>
            </a:r>
            <a:r>
              <a:rPr lang="en-AU" altLang="en-US" sz="1000" i="1">
                <a:solidFill>
                  <a:srgbClr val="0000FF"/>
                </a:solidFill>
              </a:rPr>
              <a:t> Law</a:t>
            </a:r>
            <a:r>
              <a:rPr lang="en-AU" altLang="en-US" sz="1000"/>
              <a:t>: Conservation of energy – transfer of energy by work </a:t>
            </a:r>
            <a:r>
              <a:rPr lang="en-AU" altLang="en-US" sz="1000" i="1">
                <a:latin typeface="Times New Roman" panose="02020603050405020304" pitchFamily="18" charset="0"/>
              </a:rPr>
              <a:t>W</a:t>
            </a:r>
            <a:r>
              <a:rPr lang="en-AU" altLang="en-US" sz="1000"/>
              <a:t> and heat </a:t>
            </a:r>
            <a:r>
              <a:rPr lang="en-AU" altLang="en-US" sz="1000" i="1"/>
              <a:t>Q</a:t>
            </a:r>
            <a:r>
              <a:rPr lang="en-AU" altLang="en-US" sz="1000"/>
              <a:t> between thermodynamic system and surrounding environment gives a change in internal energy  </a:t>
            </a:r>
            <a:r>
              <a:rPr lang="en-AU" altLang="en-US" sz="1000">
                <a:sym typeface="Symbol" panose="05050102010706020507" pitchFamily="18" charset="2"/>
              </a:rPr>
              <a:t></a:t>
            </a:r>
            <a:r>
              <a:rPr lang="en-AU" altLang="en-US" sz="1000" i="1">
                <a:latin typeface="Times New Roman" panose="02020603050405020304" pitchFamily="18" charset="0"/>
              </a:rPr>
              <a:t>U</a:t>
            </a:r>
            <a:r>
              <a:rPr lang="en-AU" altLang="en-US" sz="1000"/>
              <a:t>  = </a:t>
            </a:r>
            <a:r>
              <a:rPr lang="en-AU" altLang="en-US" sz="1000" i="1">
                <a:latin typeface="Times New Roman" panose="02020603050405020304" pitchFamily="18" charset="0"/>
              </a:rPr>
              <a:t>Q</a:t>
            </a:r>
            <a:r>
              <a:rPr lang="en-AU" altLang="en-US" sz="1000">
                <a:latin typeface="Times New Roman" panose="02020603050405020304" pitchFamily="18" charset="0"/>
              </a:rPr>
              <a:t> – </a:t>
            </a:r>
            <a:r>
              <a:rPr lang="en-AU" altLang="en-US" sz="1000" i="1">
                <a:latin typeface="Times New Roman" panose="02020603050405020304" pitchFamily="18" charset="0"/>
              </a:rPr>
              <a:t>W</a:t>
            </a:r>
            <a:endParaRPr lang="en-US" altLang="en-US" sz="1000" i="1">
              <a:latin typeface="Times New Roman" panose="02020603050405020304" pitchFamily="18" charset="0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120650" y="1741488"/>
            <a:ext cx="43291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Heat is transferred to surroundings from the coffee, giving a decrease in the coffee’s internal energy: </a:t>
            </a:r>
            <a:r>
              <a:rPr lang="en-US" altLang="en-US" sz="1000" b="1" i="1">
                <a:latin typeface="Times New Roman" panose="02020603050405020304" pitchFamily="18" charset="0"/>
              </a:rPr>
              <a:t>W</a:t>
            </a:r>
            <a:r>
              <a:rPr lang="en-US" altLang="en-US" sz="1000" b="1">
                <a:latin typeface="Times New Roman" panose="02020603050405020304" pitchFamily="18" charset="0"/>
              </a:rPr>
              <a:t> = 0, </a:t>
            </a:r>
            <a:r>
              <a:rPr lang="en-US" altLang="en-US" sz="1000" b="1" i="1">
                <a:latin typeface="Times New Roman" panose="02020603050405020304" pitchFamily="18" charset="0"/>
              </a:rPr>
              <a:t>Q</a:t>
            </a:r>
            <a:r>
              <a:rPr lang="en-US" altLang="en-US" sz="1000" b="1">
                <a:latin typeface="Times New Roman" panose="02020603050405020304" pitchFamily="18" charset="0"/>
              </a:rPr>
              <a:t> &lt; 0 </a:t>
            </a:r>
            <a:r>
              <a:rPr lang="en-US" altLang="en-US" sz="1000" b="1">
                <a:latin typeface="Times New Roman" panose="02020603050405020304" pitchFamily="18" charset="0"/>
                <a:sym typeface="Symbol" panose="05050102010706020507" pitchFamily="18" charset="2"/>
              </a:rPr>
              <a:t> </a:t>
            </a:r>
            <a:r>
              <a:rPr lang="en-US" altLang="en-US" sz="1000" b="1" i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en-US" sz="1000" b="1">
                <a:latin typeface="Times New Roman" panose="02020603050405020304" pitchFamily="18" charset="0"/>
                <a:sym typeface="Symbol" panose="05050102010706020507" pitchFamily="18" charset="2"/>
              </a:rPr>
              <a:t> &lt; 0  </a:t>
            </a:r>
            <a:r>
              <a:rPr lang="en-US" altLang="en-US" sz="900" b="1">
                <a:latin typeface="Times New Roman" panose="02020603050405020304" pitchFamily="18" charset="0"/>
                <a:sym typeface="Symbol" panose="05050102010706020507" pitchFamily="18" charset="2"/>
              </a:rPr>
              <a:t>(decrease in temperature)</a:t>
            </a:r>
            <a:endParaRPr lang="en-US" altLang="en-US" sz="9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(v) The temperature of the coffee decreases until it is in </a:t>
            </a:r>
            <a:r>
              <a:rPr lang="en-US" altLang="en-US" sz="1000" b="1">
                <a:solidFill>
                  <a:srgbClr val="0000FF"/>
                </a:solidFill>
              </a:rPr>
              <a:t>thermal equilibrium</a:t>
            </a:r>
            <a:r>
              <a:rPr lang="en-US" altLang="en-US" sz="1000"/>
              <a:t> with the surroundings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   </a:t>
            </a:r>
            <a:r>
              <a:rPr lang="en-US" altLang="en-US" sz="1000" i="1">
                <a:latin typeface="Times New Roman" panose="02020603050405020304" pitchFamily="18" charset="0"/>
              </a:rPr>
              <a:t>T</a:t>
            </a:r>
            <a:r>
              <a:rPr lang="en-US" altLang="en-US" sz="1000" i="1" baseline="-25000">
                <a:latin typeface="Times New Roman" panose="02020603050405020304" pitchFamily="18" charset="0"/>
              </a:rPr>
              <a:t>coffee</a:t>
            </a:r>
            <a:r>
              <a:rPr lang="en-US" altLang="en-US" sz="1000" i="1">
                <a:latin typeface="Times New Roman" panose="02020603050405020304" pitchFamily="18" charset="0"/>
              </a:rPr>
              <a:t> = T</a:t>
            </a:r>
            <a:r>
              <a:rPr lang="en-US" altLang="en-US" sz="1000" i="1" baseline="-25000">
                <a:latin typeface="Times New Roman" panose="02020603050405020304" pitchFamily="18" charset="0"/>
              </a:rPr>
              <a:t>surroundings              </a:t>
            </a:r>
            <a:r>
              <a:rPr lang="en-US" altLang="en-US" sz="1000" i="1">
                <a:solidFill>
                  <a:srgbClr val="0000FF"/>
                </a:solidFill>
              </a:rPr>
              <a:t>0</a:t>
            </a:r>
            <a:r>
              <a:rPr lang="en-US" altLang="en-US" sz="1000" i="1" baseline="30000">
                <a:solidFill>
                  <a:srgbClr val="0000FF"/>
                </a:solidFill>
              </a:rPr>
              <a:t>th</a:t>
            </a:r>
            <a:r>
              <a:rPr lang="en-US" altLang="en-US" sz="1000" i="1">
                <a:solidFill>
                  <a:srgbClr val="0000FF"/>
                </a:solidFill>
              </a:rPr>
              <a:t> Law</a:t>
            </a:r>
          </a:p>
        </p:txBody>
      </p:sp>
      <p:grpSp>
        <p:nvGrpSpPr>
          <p:cNvPr id="45062" name="Group 5"/>
          <p:cNvGrpSpPr>
            <a:grpSpLocks/>
          </p:cNvGrpSpPr>
          <p:nvPr/>
        </p:nvGrpSpPr>
        <p:grpSpPr bwMode="auto">
          <a:xfrm>
            <a:off x="325438" y="284163"/>
            <a:ext cx="2160587" cy="960437"/>
            <a:chOff x="151" y="288"/>
            <a:chExt cx="1361" cy="605"/>
          </a:xfrm>
        </p:grpSpPr>
        <p:graphicFrame>
          <p:nvGraphicFramePr>
            <p:cNvPr id="45063" name="Object 6"/>
            <p:cNvGraphicFramePr>
              <a:graphicFrameLocks noChangeAspect="1"/>
            </p:cNvGraphicFramePr>
            <p:nvPr/>
          </p:nvGraphicFramePr>
          <p:xfrm>
            <a:off x="251" y="295"/>
            <a:ext cx="917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0" name="Equation" r:id="rId4" imgW="1231366" imgH="253890" progId="Equation.DSMT4">
                    <p:embed/>
                  </p:oleObj>
                </mc:Choice>
                <mc:Fallback>
                  <p:oleObj name="Equation" r:id="rId4" imgW="1231366" imgH="25389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" y="295"/>
                          <a:ext cx="917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4" name="Text Box 7"/>
            <p:cNvSpPr txBox="1">
              <a:spLocks noChangeArrowheads="1"/>
            </p:cNvSpPr>
            <p:nvPr/>
          </p:nvSpPr>
          <p:spPr bwMode="auto">
            <a:xfrm>
              <a:off x="151" y="618"/>
              <a:ext cx="62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3544" tIns="21772" rIns="43544" bIns="21772"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217488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434975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652463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87153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3287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7859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2431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7003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Random chaotic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 motion</a:t>
              </a:r>
            </a:p>
          </p:txBody>
        </p:sp>
        <p:sp>
          <p:nvSpPr>
            <p:cNvPr id="45065" name="Text Box 8"/>
            <p:cNvSpPr txBox="1">
              <a:spLocks noChangeArrowheads="1"/>
            </p:cNvSpPr>
            <p:nvPr/>
          </p:nvSpPr>
          <p:spPr bwMode="auto">
            <a:xfrm>
              <a:off x="919" y="577"/>
              <a:ext cx="593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3544" tIns="21772" rIns="43544" bIns="21772">
              <a:spAutoFit/>
            </a:bodyPr>
            <a:lstStyle>
              <a:lvl1pPr defTabSz="434975">
                <a:spcBef>
                  <a:spcPct val="20000"/>
                </a:spcBef>
                <a:buChar char="•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217488" indent="-136525" defTabSz="434975">
                <a:spcBef>
                  <a:spcPct val="20000"/>
                </a:spcBef>
                <a:buChar char="–"/>
                <a:defRPr sz="13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434975" indent="-109538" defTabSz="434975">
                <a:spcBef>
                  <a:spcPct val="20000"/>
                </a:spcBef>
                <a:buChar char="•"/>
                <a:defRPr sz="1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652463" indent="-109538" defTabSz="434975">
                <a:spcBef>
                  <a:spcPct val="20000"/>
                </a:spcBef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871538" indent="-107950" defTabSz="434975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3287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7859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2431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700338" indent="-107950" defTabSz="43497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interaction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between atoms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000"/>
                <a:t> &amp; molecules</a:t>
              </a:r>
            </a:p>
          </p:txBody>
        </p:sp>
        <p:sp>
          <p:nvSpPr>
            <p:cNvPr id="45066" name="Oval 9"/>
            <p:cNvSpPr>
              <a:spLocks noChangeArrowheads="1"/>
            </p:cNvSpPr>
            <p:nvPr/>
          </p:nvSpPr>
          <p:spPr bwMode="auto">
            <a:xfrm>
              <a:off x="978" y="288"/>
              <a:ext cx="182" cy="18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67" name="Oval 10"/>
            <p:cNvSpPr>
              <a:spLocks noChangeArrowheads="1"/>
            </p:cNvSpPr>
            <p:nvPr/>
          </p:nvSpPr>
          <p:spPr bwMode="auto">
            <a:xfrm>
              <a:off x="594" y="288"/>
              <a:ext cx="182" cy="18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68" name="Line 11"/>
            <p:cNvSpPr>
              <a:spLocks noChangeShapeType="1"/>
            </p:cNvSpPr>
            <p:nvPr/>
          </p:nvSpPr>
          <p:spPr bwMode="auto">
            <a:xfrm flipH="1" flipV="1">
              <a:off x="669" y="470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Line 12"/>
            <p:cNvSpPr>
              <a:spLocks noChangeShapeType="1"/>
            </p:cNvSpPr>
            <p:nvPr/>
          </p:nvSpPr>
          <p:spPr bwMode="auto">
            <a:xfrm flipH="1" flipV="1">
              <a:off x="1077" y="470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180DDA-B815-4881-9CD4-526DC465B5A0}" type="slidenum">
              <a:rPr lang="en-AU" altLang="en-US" sz="700"/>
              <a:pPr/>
              <a:t>36</a:t>
            </a:fld>
            <a:endParaRPr lang="en-AU" altLang="en-US" sz="700"/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53975" y="84138"/>
            <a:ext cx="424815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 i="1">
                <a:solidFill>
                  <a:srgbClr val="FF0066"/>
                </a:solidFill>
              </a:rPr>
              <a:t>Evaluate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u="sng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Have you answered the question – given an explanation in terms of scientific principles and terminology and not simply given a description?</a:t>
            </a:r>
          </a:p>
        </p:txBody>
      </p:sp>
      <p:sp>
        <p:nvSpPr>
          <p:cNvPr id="47108" name="Line 5"/>
          <p:cNvSpPr>
            <a:spLocks noChangeShapeType="1"/>
          </p:cNvSpPr>
          <p:nvPr/>
        </p:nvSpPr>
        <p:spPr bwMode="auto">
          <a:xfrm>
            <a:off x="149225" y="1000125"/>
            <a:ext cx="427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10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254125"/>
            <a:ext cx="2165350" cy="142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0" name="Oval 15"/>
          <p:cNvSpPr>
            <a:spLocks noChangeArrowheads="1"/>
          </p:cNvSpPr>
          <p:nvPr/>
        </p:nvSpPr>
        <p:spPr bwMode="auto">
          <a:xfrm>
            <a:off x="912813" y="1374775"/>
            <a:ext cx="803275" cy="2968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711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4288"/>
            <a:ext cx="2165350" cy="14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2" name="Oval 19"/>
          <p:cNvSpPr>
            <a:spLocks noChangeArrowheads="1"/>
          </p:cNvSpPr>
          <p:nvPr/>
        </p:nvSpPr>
        <p:spPr bwMode="auto">
          <a:xfrm>
            <a:off x="2940050" y="1433513"/>
            <a:ext cx="803275" cy="296862"/>
          </a:xfrm>
          <a:prstGeom prst="ellipse">
            <a:avLst/>
          </a:prstGeom>
          <a:solidFill>
            <a:srgbClr val="66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3" name="Oval 20"/>
          <p:cNvSpPr>
            <a:spLocks noChangeArrowheads="1"/>
          </p:cNvSpPr>
          <p:nvPr/>
        </p:nvSpPr>
        <p:spPr bwMode="auto">
          <a:xfrm>
            <a:off x="2965450" y="1428750"/>
            <a:ext cx="803275" cy="296863"/>
          </a:xfrm>
          <a:prstGeom prst="ellipse">
            <a:avLst/>
          </a:prstGeom>
          <a:solidFill>
            <a:srgbClr val="66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4" name="Line 21"/>
          <p:cNvSpPr>
            <a:spLocks noChangeShapeType="1"/>
          </p:cNvSpPr>
          <p:nvPr/>
        </p:nvSpPr>
        <p:spPr bwMode="auto">
          <a:xfrm>
            <a:off x="1947863" y="1439863"/>
            <a:ext cx="757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Text Box 22"/>
          <p:cNvSpPr txBox="1">
            <a:spLocks noChangeArrowheads="1"/>
          </p:cNvSpPr>
          <p:nvPr/>
        </p:nvSpPr>
        <p:spPr bwMode="auto">
          <a:xfrm>
            <a:off x="1592263" y="1041400"/>
            <a:ext cx="1487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hot                   cold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9ED7EF-CBDF-40B8-B887-0C70C627E98F}" type="slidenum">
              <a:rPr lang="en-AU" altLang="en-US" sz="700"/>
              <a:pPr/>
              <a:t>4</a:t>
            </a:fld>
            <a:endParaRPr lang="en-AU" altLang="en-US" sz="700"/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149225" y="431800"/>
            <a:ext cx="21875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Temperature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Energy </a:t>
            </a:r>
            <a:r>
              <a:rPr lang="en-US" altLang="en-US" sz="900"/>
              <a:t>(work, kinetic, potential,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/>
              <a:t>             internal, heat energy,1</a:t>
            </a:r>
            <a:r>
              <a:rPr lang="en-US" altLang="en-US" sz="900" baseline="30000"/>
              <a:t>st</a:t>
            </a:r>
            <a:r>
              <a:rPr lang="en-US" altLang="en-US" sz="900"/>
              <a:t> law)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Expansion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Heat capacity &amp; latent heat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Heat transfer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Gases, kinetic theory &amp; thermal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      processes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2</a:t>
            </a:r>
            <a:r>
              <a:rPr lang="en-US" altLang="en-US" sz="1000" baseline="30000"/>
              <a:t>nd</a:t>
            </a:r>
            <a:r>
              <a:rPr lang="en-US" altLang="en-US" sz="1000"/>
              <a:t> Law – entropy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Heat Engines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Carnot Engine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Otto cycle engine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Diesel cycle engine  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286000" y="447675"/>
            <a:ext cx="220186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i="1"/>
              <a:t>All equations on Thermal Physics Exam Formula Sheet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i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Symbols – </a:t>
            </a:r>
            <a:r>
              <a:rPr lang="en-US" altLang="en-US" sz="900"/>
              <a:t>interpretation, units, signs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Visualization &amp; interpretation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Assumptions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Special constants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Graphical interpretation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Applications, Comments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Numerical Examples</a:t>
            </a:r>
          </a:p>
        </p:txBody>
      </p:sp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93663" y="96838"/>
            <a:ext cx="2112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  <a:latin typeface="Comic Sans MS" panose="030F0702030302020204" pitchFamily="66" charset="0"/>
              </a:rPr>
              <a:t>Mindmaps – A3 summaries</a:t>
            </a:r>
          </a:p>
        </p:txBody>
      </p:sp>
      <p:sp>
        <p:nvSpPr>
          <p:cNvPr id="8198" name="Text Box 8"/>
          <p:cNvSpPr txBox="1">
            <a:spLocks noChangeArrowheads="1"/>
          </p:cNvSpPr>
          <p:nvPr/>
        </p:nvSpPr>
        <p:spPr bwMode="auto">
          <a:xfrm>
            <a:off x="2460625" y="120650"/>
            <a:ext cx="15668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FF"/>
                </a:solidFill>
                <a:latin typeface="Comic Sans MS" panose="030F0702030302020204" pitchFamily="66" charset="0"/>
              </a:rPr>
              <a:t>Equation Mindmaps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64590-4C78-4E23-901D-99B196A07B9D}" type="slidenum">
              <a:rPr lang="en-AU" altLang="en-US" sz="700"/>
              <a:pPr/>
              <a:t>5</a:t>
            </a:fld>
            <a:endParaRPr lang="en-AU" altLang="en-US" sz="700"/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152400" y="0"/>
            <a:ext cx="19462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rgbClr val="FF3300"/>
                </a:solidFill>
                <a:latin typeface="Times New Roman" panose="02020603050405020304" pitchFamily="18" charset="0"/>
              </a:rPr>
              <a:t>TEMPERATURE – determines direction of heat transfer</a:t>
            </a:r>
          </a:p>
        </p:txBody>
      </p:sp>
      <p:pic>
        <p:nvPicPr>
          <p:cNvPr id="9220" name="Picture 5" descr="kyl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71438"/>
            <a:ext cx="59531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9"/>
          <a:stretch>
            <a:fillRect/>
          </a:stretch>
        </p:blipFill>
        <p:spPr bwMode="auto">
          <a:xfrm>
            <a:off x="342900" y="2506663"/>
            <a:ext cx="8413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>
            <a:fillRect/>
          </a:stretch>
        </p:blipFill>
        <p:spPr bwMode="auto">
          <a:xfrm>
            <a:off x="114300" y="169863"/>
            <a:ext cx="148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34938"/>
            <a:ext cx="1158875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449263" y="1846263"/>
            <a:ext cx="1189037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9225" name="Text Box 10"/>
          <p:cNvSpPr txBox="1">
            <a:spLocks noChangeArrowheads="1"/>
          </p:cNvSpPr>
          <p:nvPr/>
        </p:nvSpPr>
        <p:spPr bwMode="auto">
          <a:xfrm>
            <a:off x="3810000" y="949325"/>
            <a:ext cx="6223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rgbClr val="FF3300"/>
                </a:solidFill>
                <a:latin typeface="Times New Roman" panose="02020603050405020304" pitchFamily="18" charset="0"/>
              </a:rPr>
              <a:t>HOT</a:t>
            </a:r>
            <a:r>
              <a:rPr lang="en-US" altLang="en-US" sz="600">
                <a:latin typeface="Times New Roman" panose="02020603050405020304" pitchFamily="18" charset="0"/>
              </a:rPr>
              <a:t> and </a:t>
            </a:r>
            <a:r>
              <a:rPr lang="en-US" altLang="en-US" sz="600" b="1">
                <a:solidFill>
                  <a:schemeClr val="accent2"/>
                </a:solidFill>
                <a:latin typeface="Times New Roman" panose="02020603050405020304" pitchFamily="18" charset="0"/>
              </a:rPr>
              <a:t>COLD</a:t>
            </a:r>
          </a:p>
        </p:txBody>
      </p:sp>
      <p:sp>
        <p:nvSpPr>
          <p:cNvPr id="9226" name="Oval 11"/>
          <p:cNvSpPr>
            <a:spLocks noChangeArrowheads="1"/>
          </p:cNvSpPr>
          <p:nvPr/>
        </p:nvSpPr>
        <p:spPr bwMode="auto">
          <a:xfrm>
            <a:off x="381000" y="1762125"/>
            <a:ext cx="1143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7" name="Oval 12"/>
          <p:cNvSpPr>
            <a:spLocks noChangeArrowheads="1"/>
          </p:cNvSpPr>
          <p:nvPr/>
        </p:nvSpPr>
        <p:spPr bwMode="auto">
          <a:xfrm>
            <a:off x="342900" y="1422400"/>
            <a:ext cx="114300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8" name="Oval 13"/>
          <p:cNvSpPr>
            <a:spLocks noChangeArrowheads="1"/>
          </p:cNvSpPr>
          <p:nvPr/>
        </p:nvSpPr>
        <p:spPr bwMode="auto">
          <a:xfrm>
            <a:off x="609600" y="1473200"/>
            <a:ext cx="114300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9" name="Oval 14"/>
          <p:cNvSpPr>
            <a:spLocks noChangeArrowheads="1"/>
          </p:cNvSpPr>
          <p:nvPr/>
        </p:nvSpPr>
        <p:spPr bwMode="auto">
          <a:xfrm>
            <a:off x="228600" y="1592263"/>
            <a:ext cx="1143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0" name="Oval 15"/>
          <p:cNvSpPr>
            <a:spLocks noChangeArrowheads="1"/>
          </p:cNvSpPr>
          <p:nvPr/>
        </p:nvSpPr>
        <p:spPr bwMode="auto">
          <a:xfrm>
            <a:off x="495300" y="1627188"/>
            <a:ext cx="1143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1" name="Line 16"/>
          <p:cNvSpPr>
            <a:spLocks noChangeShapeType="1"/>
          </p:cNvSpPr>
          <p:nvPr/>
        </p:nvSpPr>
        <p:spPr bwMode="auto">
          <a:xfrm flipH="1" flipV="1">
            <a:off x="609600" y="1320800"/>
            <a:ext cx="7620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2" name="Line 17"/>
          <p:cNvSpPr>
            <a:spLocks noChangeShapeType="1"/>
          </p:cNvSpPr>
          <p:nvPr/>
        </p:nvSpPr>
        <p:spPr bwMode="auto">
          <a:xfrm flipV="1">
            <a:off x="403225" y="1222375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18"/>
          <p:cNvSpPr>
            <a:spLocks noChangeShapeType="1"/>
          </p:cNvSpPr>
          <p:nvPr/>
        </p:nvSpPr>
        <p:spPr bwMode="auto">
          <a:xfrm flipH="1">
            <a:off x="152400" y="1660525"/>
            <a:ext cx="114300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Line 19"/>
          <p:cNvSpPr>
            <a:spLocks noChangeShapeType="1"/>
          </p:cNvSpPr>
          <p:nvPr/>
        </p:nvSpPr>
        <p:spPr bwMode="auto">
          <a:xfrm flipH="1">
            <a:off x="146050" y="1811338"/>
            <a:ext cx="3048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5" name="Line 20"/>
          <p:cNvSpPr>
            <a:spLocks noChangeShapeType="1"/>
          </p:cNvSpPr>
          <p:nvPr/>
        </p:nvSpPr>
        <p:spPr bwMode="auto">
          <a:xfrm>
            <a:off x="565150" y="1673225"/>
            <a:ext cx="15240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6" name="Text Box 21"/>
          <p:cNvSpPr txBox="1">
            <a:spLocks noChangeArrowheads="1"/>
          </p:cNvSpPr>
          <p:nvPr/>
        </p:nvSpPr>
        <p:spPr bwMode="auto">
          <a:xfrm>
            <a:off x="125413" y="1020763"/>
            <a:ext cx="1041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chemeClr val="accent2"/>
                </a:solidFill>
                <a:latin typeface="Times New Roman" panose="02020603050405020304" pitchFamily="18" charset="0"/>
              </a:rPr>
              <a:t>Avg. random KE(tanslation)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chemeClr val="accent2"/>
                </a:solidFill>
                <a:latin typeface="Times New Roman" panose="02020603050405020304" pitchFamily="18" charset="0"/>
              </a:rPr>
              <a:t>Monatomic gas </a:t>
            </a:r>
            <a:r>
              <a:rPr lang="en-US" altLang="en-US" sz="6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600" b="1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avg</a:t>
            </a:r>
            <a:r>
              <a:rPr lang="en-US" altLang="en-US" sz="600" b="1">
                <a:solidFill>
                  <a:schemeClr val="accent2"/>
                </a:solidFill>
                <a:latin typeface="Times New Roman" panose="02020603050405020304" pitchFamily="18" charset="0"/>
              </a:rPr>
              <a:t> = (3/2)</a:t>
            </a:r>
            <a:r>
              <a:rPr lang="en-US" altLang="en-US" sz="6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kT</a:t>
            </a:r>
          </a:p>
        </p:txBody>
      </p:sp>
      <p:sp>
        <p:nvSpPr>
          <p:cNvPr id="9237" name="Text Box 22"/>
          <p:cNvSpPr txBox="1">
            <a:spLocks noChangeArrowheads="1"/>
          </p:cNvSpPr>
          <p:nvPr/>
        </p:nvSpPr>
        <p:spPr bwMode="auto">
          <a:xfrm>
            <a:off x="1485900" y="609600"/>
            <a:ext cx="4540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Conduction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Convection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Radiation</a:t>
            </a:r>
          </a:p>
        </p:txBody>
      </p:sp>
      <p:sp>
        <p:nvSpPr>
          <p:cNvPr id="9238" name="Rectangle 23"/>
          <p:cNvSpPr>
            <a:spLocks noChangeArrowheads="1"/>
          </p:cNvSpPr>
          <p:nvPr/>
        </p:nvSpPr>
        <p:spPr bwMode="auto">
          <a:xfrm>
            <a:off x="53975" y="2100263"/>
            <a:ext cx="15621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Since a </a:t>
            </a:r>
            <a:r>
              <a:rPr lang="en-US" altLang="en-US" sz="600" b="1">
                <a:solidFill>
                  <a:srgbClr val="FF9900"/>
                </a:solidFill>
                <a:latin typeface="Times New Roman" panose="02020603050405020304" pitchFamily="18" charset="0"/>
              </a:rPr>
              <a:t>thermometer</a:t>
            </a:r>
            <a:r>
              <a:rPr lang="en-US" altLang="en-US" sz="600">
                <a:latin typeface="Times New Roman" panose="02020603050405020304" pitchFamily="18" charset="0"/>
              </a:rPr>
              <a:t> measures its own temperature it must come into thermal equilibrium with a system before its temperature can be measured</a:t>
            </a:r>
          </a:p>
        </p:txBody>
      </p:sp>
      <p:pic>
        <p:nvPicPr>
          <p:cNvPr id="923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98438"/>
            <a:ext cx="60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Rectangle 25"/>
          <p:cNvSpPr>
            <a:spLocks noChangeArrowheads="1"/>
          </p:cNvSpPr>
          <p:nvPr/>
        </p:nvSpPr>
        <p:spPr bwMode="auto">
          <a:xfrm>
            <a:off x="1493838" y="949325"/>
            <a:ext cx="1943100" cy="852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8000"/>
              </a:lnSpc>
              <a:spcBef>
                <a:spcPct val="50000"/>
              </a:spcBef>
              <a:buFontTx/>
              <a:buNone/>
            </a:pPr>
            <a:r>
              <a:rPr lang="en-US" altLang="en-US" sz="600" b="1">
                <a:solidFill>
                  <a:srgbClr val="FF6600"/>
                </a:solidFill>
                <a:latin typeface="Times New Roman" panose="02020603050405020304" pitchFamily="18" charset="0"/>
              </a:rPr>
              <a:t>Temperature scales</a:t>
            </a:r>
            <a:r>
              <a:rPr lang="en-US" altLang="en-US" sz="600">
                <a:latin typeface="Times New Roman" panose="02020603050405020304" pitchFamily="18" charset="0"/>
              </a:rPr>
              <a:t> (Celsius °C and Kelvin K) </a:t>
            </a:r>
          </a:p>
          <a:p>
            <a:pPr eaLnBrk="1" hangingPunct="1">
              <a:lnSpc>
                <a:spcPct val="128000"/>
              </a:lnSpc>
              <a:spcBef>
                <a:spcPct val="5000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Celsius scale: 0 °C (melting water)   100 °C (boiling water)</a:t>
            </a:r>
          </a:p>
          <a:p>
            <a:pPr eaLnBrk="1" hangingPunct="1">
              <a:lnSpc>
                <a:spcPct val="128000"/>
              </a:lnSpc>
              <a:spcBef>
                <a:spcPct val="50000"/>
              </a:spcBef>
              <a:buFontTx/>
              <a:buNone/>
            </a:pPr>
            <a:r>
              <a:rPr lang="en-US" altLang="en-US" sz="700" i="1">
                <a:latin typeface="Times New Roman" panose="02020603050405020304" pitchFamily="18" charset="0"/>
              </a:rPr>
              <a:t>T</a:t>
            </a:r>
            <a:r>
              <a:rPr lang="en-US" altLang="en-US" sz="700" baseline="-25000">
                <a:latin typeface="Times New Roman" panose="02020603050405020304" pitchFamily="18" charset="0"/>
              </a:rPr>
              <a:t>K</a:t>
            </a:r>
            <a:r>
              <a:rPr lang="en-US" altLang="en-US" sz="700">
                <a:latin typeface="Times New Roman" panose="02020603050405020304" pitchFamily="18" charset="0"/>
              </a:rPr>
              <a:t> = </a:t>
            </a:r>
            <a:r>
              <a:rPr lang="en-US" altLang="en-US" sz="700" i="1">
                <a:latin typeface="Times New Roman" panose="02020603050405020304" pitchFamily="18" charset="0"/>
              </a:rPr>
              <a:t>T</a:t>
            </a:r>
            <a:r>
              <a:rPr lang="en-US" altLang="en-US" sz="700" baseline="-25000">
                <a:latin typeface="Times New Roman" panose="02020603050405020304" pitchFamily="18" charset="0"/>
              </a:rPr>
              <a:t>C</a:t>
            </a:r>
            <a:r>
              <a:rPr lang="en-US" altLang="en-US" sz="700">
                <a:latin typeface="Times New Roman" panose="02020603050405020304" pitchFamily="18" charset="0"/>
              </a:rPr>
              <a:t> + 273.15</a:t>
            </a:r>
          </a:p>
          <a:p>
            <a:pPr eaLnBrk="1" hangingPunct="1">
              <a:lnSpc>
                <a:spcPct val="128000"/>
              </a:lnSpc>
              <a:spcBef>
                <a:spcPct val="50000"/>
              </a:spcBef>
              <a:buFontTx/>
              <a:buNone/>
            </a:pPr>
            <a:r>
              <a:rPr lang="en-US" altLang="en-US" sz="600" b="1">
                <a:latin typeface="Times New Roman" panose="02020603050405020304" pitchFamily="18" charset="0"/>
              </a:rPr>
              <a:t>Kelvin scale</a:t>
            </a:r>
            <a:r>
              <a:rPr lang="en-US" altLang="en-US" sz="600">
                <a:latin typeface="Times New Roman" panose="02020603050405020304" pitchFamily="18" charset="0"/>
              </a:rPr>
              <a:t>: </a:t>
            </a:r>
            <a:r>
              <a:rPr lang="en-US" altLang="en-US" sz="600" b="1">
                <a:solidFill>
                  <a:srgbClr val="FF0000"/>
                </a:solidFill>
                <a:latin typeface="Times New Roman" panose="02020603050405020304" pitchFamily="18" charset="0"/>
              </a:rPr>
              <a:t>Absolute zero</a:t>
            </a:r>
            <a:r>
              <a:rPr lang="en-US" altLang="en-US" sz="600" b="1">
                <a:solidFill>
                  <a:srgbClr val="0000FF"/>
                </a:solidFill>
                <a:latin typeface="Times New Roman" panose="02020603050405020304" pitchFamily="18" charset="0"/>
              </a:rPr>
              <a:t> 0 K  </a:t>
            </a:r>
          </a:p>
          <a:p>
            <a:pPr eaLnBrk="1" hangingPunct="1">
              <a:lnSpc>
                <a:spcPct val="128000"/>
              </a:lnSpc>
              <a:spcBef>
                <a:spcPct val="50000"/>
              </a:spcBef>
              <a:buFontTx/>
              <a:buNone/>
            </a:pPr>
            <a:r>
              <a:rPr lang="en-US" altLang="en-US" sz="600" b="1">
                <a:solidFill>
                  <a:srgbClr val="0000FF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en-US" sz="600" b="1">
                <a:latin typeface="Times New Roman" panose="02020603050405020304" pitchFamily="18" charset="0"/>
              </a:rPr>
              <a:t> minimum total energy (</a:t>
            </a:r>
            <a:r>
              <a:rPr lang="en-US" altLang="en-US" sz="600" b="1" i="1">
                <a:latin typeface="Times New Roman" panose="02020603050405020304" pitchFamily="18" charset="0"/>
              </a:rPr>
              <a:t>KE</a:t>
            </a:r>
            <a:r>
              <a:rPr lang="en-US" altLang="en-US" sz="600" b="1">
                <a:latin typeface="Times New Roman" panose="02020603050405020304" pitchFamily="18" charset="0"/>
              </a:rPr>
              <a:t> + </a:t>
            </a:r>
            <a:r>
              <a:rPr lang="en-US" altLang="en-US" sz="600" b="1" i="1">
                <a:latin typeface="Times New Roman" panose="02020603050405020304" pitchFamily="18" charset="0"/>
              </a:rPr>
              <a:t>PE</a:t>
            </a:r>
            <a:r>
              <a:rPr lang="en-US" altLang="en-US" sz="600" b="1">
                <a:latin typeface="Times New Roman" panose="02020603050405020304" pitchFamily="18" charset="0"/>
              </a:rPr>
              <a:t>) of molecules</a:t>
            </a:r>
            <a:r>
              <a:rPr lang="en-US" altLang="en-US" sz="60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9241" name="Text Box 26"/>
          <p:cNvSpPr txBox="1">
            <a:spLocks noChangeArrowheads="1"/>
          </p:cNvSpPr>
          <p:nvPr/>
        </p:nvSpPr>
        <p:spPr bwMode="auto">
          <a:xfrm>
            <a:off x="1600200" y="1863725"/>
            <a:ext cx="998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Expansion: 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=  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en-US" sz="6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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Heat Capacity: 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/ 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m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   Q = n C T</a:t>
            </a:r>
            <a:endParaRPr lang="en-US" altLang="en-US" sz="600" i="1">
              <a:latin typeface="Times New Roman" panose="02020603050405020304" pitchFamily="18" charset="0"/>
            </a:endParaRPr>
          </a:p>
        </p:txBody>
      </p:sp>
      <p:pic>
        <p:nvPicPr>
          <p:cNvPr id="9242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41438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8" descr="fire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60525"/>
            <a:ext cx="571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4" name="Picture 29" descr="chick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62138"/>
            <a:ext cx="30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5" name="Rectangle 30"/>
          <p:cNvSpPr>
            <a:spLocks noChangeArrowheads="1"/>
          </p:cNvSpPr>
          <p:nvPr/>
        </p:nvSpPr>
        <p:spPr bwMode="auto">
          <a:xfrm>
            <a:off x="1600200" y="1830388"/>
            <a:ext cx="1485900" cy="371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6" name="Text Box 31"/>
          <p:cNvSpPr txBox="1">
            <a:spLocks noChangeArrowheads="1"/>
          </p:cNvSpPr>
          <p:nvPr/>
        </p:nvSpPr>
        <p:spPr bwMode="auto">
          <a:xfrm>
            <a:off x="1709738" y="2244725"/>
            <a:ext cx="931862" cy="69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Ideal Gases: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i="1">
                <a:latin typeface="Times New Roman" panose="02020603050405020304" pitchFamily="18" charset="0"/>
              </a:rPr>
              <a:t>pV = n R T = N k 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U = n C</a:t>
            </a:r>
            <a:r>
              <a:rPr lang="en-US" altLang="en-US" sz="6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 T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Thermal processes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Isothermal: 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p V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= const.</a:t>
            </a:r>
            <a:endParaRPr lang="en-US" altLang="en-US" sz="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Adiabatic</a:t>
            </a:r>
            <a:r>
              <a:rPr lang="en-US" altLang="en-US" sz="600" i="1">
                <a:latin typeface="Times New Roman" panose="02020603050405020304" pitchFamily="18" charset="0"/>
              </a:rPr>
              <a:t>: T V</a:t>
            </a:r>
            <a:r>
              <a:rPr lang="en-US" altLang="en-US" sz="600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altLang="en-US" sz="600" i="1" baseline="30000">
                <a:latin typeface="Times New Roman" panose="02020603050405020304" pitchFamily="18" charset="0"/>
              </a:rPr>
              <a:t>-1</a:t>
            </a:r>
            <a:r>
              <a:rPr lang="en-US" altLang="en-US" sz="600" i="1">
                <a:latin typeface="Times New Roman" panose="02020603050405020304" pitchFamily="18" charset="0"/>
              </a:rPr>
              <a:t>= constant</a:t>
            </a:r>
          </a:p>
        </p:txBody>
      </p:sp>
      <p:sp>
        <p:nvSpPr>
          <p:cNvPr id="9247" name="Text Box 32"/>
          <p:cNvSpPr txBox="1">
            <a:spLocks noChangeArrowheads="1"/>
          </p:cNvSpPr>
          <p:nvPr/>
        </p:nvSpPr>
        <p:spPr bwMode="auto">
          <a:xfrm>
            <a:off x="3695700" y="1152525"/>
            <a:ext cx="646113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2</a:t>
            </a:r>
            <a:r>
              <a:rPr lang="en-US" altLang="en-US" sz="600" baseline="30000">
                <a:latin typeface="Times New Roman" panose="02020603050405020304" pitchFamily="18" charset="0"/>
              </a:rPr>
              <a:t>nd</a:t>
            </a:r>
            <a:r>
              <a:rPr lang="en-US" altLang="en-US" sz="600">
                <a:latin typeface="Times New Roman" panose="02020603050405020304" pitchFamily="18" charset="0"/>
              </a:rPr>
              <a:t> Law – entropy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 = (d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en-US" sz="600" i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6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en-US" sz="600">
              <a:latin typeface="Times New Roman" panose="02020603050405020304" pitchFamily="18" charset="0"/>
            </a:endParaRPr>
          </a:p>
        </p:txBody>
      </p:sp>
      <p:pic>
        <p:nvPicPr>
          <p:cNvPr id="9248" name="Picture 33" descr="engin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60525"/>
            <a:ext cx="9667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9" name="Text Box 34"/>
          <p:cNvSpPr txBox="1">
            <a:spLocks noChangeArrowheads="1"/>
          </p:cNvSpPr>
          <p:nvPr/>
        </p:nvSpPr>
        <p:spPr bwMode="auto">
          <a:xfrm>
            <a:off x="3611563" y="1506538"/>
            <a:ext cx="857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9250" name="Text Box 35"/>
          <p:cNvSpPr txBox="1">
            <a:spLocks noChangeArrowheads="1"/>
          </p:cNvSpPr>
          <p:nvPr/>
        </p:nvSpPr>
        <p:spPr bwMode="auto">
          <a:xfrm>
            <a:off x="3733800" y="1420813"/>
            <a:ext cx="542925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>
                <a:latin typeface="Times New Roman" panose="02020603050405020304" pitchFamily="18" charset="0"/>
              </a:rPr>
              <a:t>Carnot engine: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" i="1">
                <a:latin typeface="Times New Roman" panose="02020603050405020304" pitchFamily="18" charset="0"/>
              </a:rPr>
              <a:t>e</a:t>
            </a:r>
            <a:r>
              <a:rPr lang="en-US" altLang="en-US" sz="600">
                <a:latin typeface="Times New Roman" panose="02020603050405020304" pitchFamily="18" charset="0"/>
              </a:rPr>
              <a:t> = 1 – </a:t>
            </a:r>
            <a:r>
              <a:rPr lang="en-US" altLang="en-US" sz="600" i="1">
                <a:latin typeface="Times New Roman" panose="02020603050405020304" pitchFamily="18" charset="0"/>
              </a:rPr>
              <a:t>T</a:t>
            </a:r>
            <a:r>
              <a:rPr lang="en-US" altLang="en-US" sz="600" baseline="-25000">
                <a:latin typeface="Times New Roman" panose="02020603050405020304" pitchFamily="18" charset="0"/>
              </a:rPr>
              <a:t>C</a:t>
            </a:r>
            <a:r>
              <a:rPr lang="en-US" altLang="en-US" sz="600">
                <a:latin typeface="Times New Roman" panose="02020603050405020304" pitchFamily="18" charset="0"/>
              </a:rPr>
              <a:t> / </a:t>
            </a:r>
            <a:r>
              <a:rPr lang="en-US" altLang="en-US" sz="600" i="1">
                <a:latin typeface="Times New Roman" panose="02020603050405020304" pitchFamily="18" charset="0"/>
              </a:rPr>
              <a:t>T</a:t>
            </a:r>
            <a:r>
              <a:rPr lang="en-US" altLang="en-US" sz="600" baseline="-25000">
                <a:latin typeface="Times New Roman" panose="02020603050405020304" pitchFamily="18" charset="0"/>
              </a:rPr>
              <a:t>H</a:t>
            </a:r>
          </a:p>
        </p:txBody>
      </p:sp>
      <p:pic>
        <p:nvPicPr>
          <p:cNvPr id="9251" name="Picture 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09813"/>
            <a:ext cx="1524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52" name="Text Box 37"/>
          <p:cNvSpPr txBox="1">
            <a:spLocks noChangeArrowheads="1"/>
          </p:cNvSpPr>
          <p:nvPr/>
        </p:nvSpPr>
        <p:spPr bwMode="auto">
          <a:xfrm>
            <a:off x="3924300" y="2568575"/>
            <a:ext cx="57943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500">
                <a:solidFill>
                  <a:srgbClr val="FF9900"/>
                </a:solidFill>
                <a:latin typeface="Times New Roman" panose="02020603050405020304" pitchFamily="18" charset="0"/>
              </a:rPr>
              <a:t>CALORIMETRY</a:t>
            </a:r>
            <a:r>
              <a:rPr lang="en-US" altLang="en-US" sz="500">
                <a:latin typeface="Times New Roman" panose="02020603050405020304" pitchFamily="18" charset="0"/>
              </a:rPr>
              <a:t> calculations – conservation of energy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7140BF-72A0-414E-A5BF-0087D9948B18}" type="slidenum">
              <a:rPr lang="en-AU" altLang="en-US" sz="700"/>
              <a:pPr/>
              <a:t>6</a:t>
            </a:fld>
            <a:endParaRPr lang="en-AU" altLang="en-US" sz="700"/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85725"/>
            <a:ext cx="2246312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2862263" y="515938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FF"/>
                </a:solidFill>
              </a:rPr>
              <a:t>Basal metabolic rate ~ 75 W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2862263" y="1114425"/>
            <a:ext cx="1389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</a:rPr>
              <a:t>Prolonged hard labour internal heat production  ~ 700 W</a:t>
            </a:r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2625725" y="2120900"/>
            <a:ext cx="1747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663300"/>
                </a:solidFill>
              </a:rPr>
              <a:t>Hot day: solar energy input ~ 150 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C01DA0-9A1A-47B9-BACF-2F3CCDBF0D02}" type="slidenum">
              <a:rPr lang="en-AU" altLang="en-US" sz="700"/>
              <a:pPr/>
              <a:t>7</a:t>
            </a:fld>
            <a:endParaRPr lang="en-AU" altLang="en-US" sz="700"/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371475"/>
            <a:ext cx="10652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1414463" y="158750"/>
            <a:ext cx="2254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MARATHON MAN WHO MELTED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Meltdown Man     Feb 1988</a:t>
            </a: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1243013" y="660400"/>
            <a:ext cx="2962275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“It was just a fun run for a highly trained-trained athlete – until his temperature soared and the nightmare began”   </a:t>
            </a:r>
            <a:r>
              <a:rPr lang="en-AU" altLang="en-US" sz="800"/>
              <a:t>Woman’s Day Aug 14, 1990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800"/>
          </a:p>
        </p:txBody>
      </p:sp>
      <p:sp>
        <p:nvSpPr>
          <p:cNvPr id="11270" name="Text Box 7"/>
          <p:cNvSpPr txBox="1">
            <a:spLocks noChangeArrowheads="1"/>
          </p:cNvSpPr>
          <p:nvPr/>
        </p:nvSpPr>
        <p:spPr bwMode="auto">
          <a:xfrm>
            <a:off x="1277938" y="1204913"/>
            <a:ext cx="3024187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EXTREME HEAT EXHAUSTION &amp; DEHYDRATION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Core temperature 39 °C to 45 °C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100" b="1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900"/>
              <a:t>Mark’s muscles literally liquefied (rhabdomyolysis – liquification muscle protein), blood thickened like molasses and failed to clot, kidneys failed, stomach collapsed, heart raced, lung problems, immune system failed  - left leg amputated at hip (gangrene), coma (3 mths), mass 44 kg, could not walk, talk or roll over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900"/>
              <a:t>31 operations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EFE5DE-F4C8-4B0F-8DD4-089517A45AA5}" type="slidenum">
              <a:rPr lang="en-AU" altLang="en-US" sz="700"/>
              <a:pPr/>
              <a:t>8</a:t>
            </a:fld>
            <a:endParaRPr lang="en-AU" altLang="en-US" sz="700"/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125413" y="158750"/>
            <a:ext cx="42640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Body temperature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        &gt; 40.6 </a:t>
            </a:r>
            <a:r>
              <a:rPr lang="en-US" altLang="en-US" sz="1200" baseline="30000"/>
              <a:t>o</a:t>
            </a:r>
            <a:r>
              <a:rPr lang="en-US" altLang="en-US" sz="1200"/>
              <a:t>C  </a:t>
            </a:r>
            <a:r>
              <a:rPr lang="en-US" altLang="en-US" sz="1200">
                <a:sym typeface="Symbol" panose="05050102010706020507" pitchFamily="18" charset="2"/>
              </a:rPr>
              <a:t> cell growth stops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ym typeface="Symbol" panose="05050102010706020507" pitchFamily="18" charset="2"/>
              </a:rPr>
              <a:t>        &gt; 42 </a:t>
            </a:r>
            <a:r>
              <a:rPr lang="en-US" altLang="en-US" sz="1200" baseline="30000">
                <a:sym typeface="Symbol" panose="05050102010706020507" pitchFamily="18" charset="2"/>
              </a:rPr>
              <a:t>o</a:t>
            </a:r>
            <a:r>
              <a:rPr lang="en-US" altLang="en-US" sz="1200">
                <a:sym typeface="Symbol" panose="05050102010706020507" pitchFamily="18" charset="2"/>
              </a:rPr>
              <a:t>C      irreversible chemical damage to the brain,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ym typeface="Symbol" panose="05050102010706020507" pitchFamily="18" charset="2"/>
              </a:rPr>
              <a:t>                              kidneys, and other vital organs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ym typeface="Symbol" panose="05050102010706020507" pitchFamily="18" charset="2"/>
              </a:rPr>
              <a:t>        &gt; 46 </a:t>
            </a:r>
            <a:r>
              <a:rPr lang="en-US" altLang="en-US" sz="1200" baseline="30000">
                <a:sym typeface="Symbol" panose="05050102010706020507" pitchFamily="18" charset="2"/>
              </a:rPr>
              <a:t>o</a:t>
            </a:r>
            <a:r>
              <a:rPr lang="en-US" altLang="en-US" sz="1200">
                <a:sym typeface="Symbol" panose="05050102010706020507" pitchFamily="18" charset="2"/>
              </a:rPr>
              <a:t>C      liquifications of proteins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50813" y="1957388"/>
            <a:ext cx="42687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4013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44513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762000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7948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366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938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510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0828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1200" baseline="-25000">
                <a:solidFill>
                  <a:srgbClr val="0000FF"/>
                </a:solidFill>
              </a:rPr>
              <a:t>env</a:t>
            </a:r>
            <a:r>
              <a:rPr lang="en-US" altLang="en-US" sz="1200">
                <a:solidFill>
                  <a:srgbClr val="0000FF"/>
                </a:solidFill>
              </a:rPr>
              <a:t> &gt; 34 </a:t>
            </a:r>
            <a:r>
              <a:rPr lang="en-US" altLang="en-US" sz="1200" baseline="30000">
                <a:solidFill>
                  <a:srgbClr val="0000FF"/>
                </a:solidFill>
              </a:rPr>
              <a:t>o</a:t>
            </a:r>
            <a:r>
              <a:rPr lang="en-US" altLang="en-US" sz="1200">
                <a:solidFill>
                  <a:srgbClr val="0000FF"/>
                </a:solidFill>
              </a:rPr>
              <a:t>C  </a:t>
            </a:r>
            <a:r>
              <a:rPr lang="en-US" altLang="en-US" sz="1200">
                <a:solidFill>
                  <a:srgbClr val="0000FF"/>
                </a:solidFill>
                <a:sym typeface="Symbol" panose="05050102010706020507" pitchFamily="18" charset="2"/>
              </a:rPr>
              <a:t> evaporation of perspiration only effective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sym typeface="Symbol" panose="05050102010706020507" pitchFamily="18" charset="2"/>
              </a:rPr>
              <a:t>                            mechanism for cooling the body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0000FF"/>
              </a:solidFill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sym typeface="Symbol" panose="05050102010706020507" pitchFamily="18" charset="2"/>
              </a:rPr>
              <a:t>                         </a:t>
            </a:r>
            <a:r>
              <a:rPr lang="en-US" altLang="en-US" sz="1200">
                <a:solidFill>
                  <a:srgbClr val="663300"/>
                </a:solidFill>
                <a:sym typeface="Symbol" panose="05050102010706020507" pitchFamily="18" charset="2"/>
              </a:rPr>
              <a:t>max rate of cooling ~ 650 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4975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B5CB6D-6406-41A7-B78D-5D808FDAD6DE}" type="slidenum">
              <a:rPr lang="en-AU" altLang="en-US" sz="700"/>
              <a:pPr/>
              <a:t>9</a:t>
            </a:fld>
            <a:endParaRPr lang="en-AU" altLang="en-US" sz="700"/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55563" y="90488"/>
            <a:ext cx="2230437" cy="527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FF0000"/>
                </a:solidFill>
              </a:rPr>
              <a:t>THERMODYNAMIC SYSTEM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     single or collection of objects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     macroscopic &amp; microscopic views</a:t>
            </a:r>
          </a:p>
        </p:txBody>
      </p:sp>
      <p:sp>
        <p:nvSpPr>
          <p:cNvPr id="13316" name="AutoShape 5"/>
          <p:cNvSpPr>
            <a:spLocks noChangeArrowheads="1"/>
          </p:cNvSpPr>
          <p:nvPr/>
        </p:nvSpPr>
        <p:spPr bwMode="auto">
          <a:xfrm>
            <a:off x="2214563" y="660400"/>
            <a:ext cx="2197100" cy="21971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 anchor="ctr"/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/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3311525" y="241300"/>
            <a:ext cx="99853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 or surroundings</a:t>
            </a: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862013" y="711200"/>
            <a:ext cx="1068387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/>
              <a:t>System boundary</a:t>
            </a:r>
          </a:p>
        </p:txBody>
      </p:sp>
      <p:sp>
        <p:nvSpPr>
          <p:cNvPr id="13319" name="Text Box 11"/>
          <p:cNvSpPr txBox="1">
            <a:spLocks noChangeArrowheads="1"/>
          </p:cNvSpPr>
          <p:nvPr/>
        </p:nvSpPr>
        <p:spPr bwMode="auto">
          <a:xfrm>
            <a:off x="2790825" y="876300"/>
            <a:ext cx="6619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100" b="1">
                <a:solidFill>
                  <a:srgbClr val="CC6600"/>
                </a:solidFill>
              </a:rPr>
              <a:t>SYSTEM</a:t>
            </a:r>
          </a:p>
        </p:txBody>
      </p:sp>
      <p:sp>
        <p:nvSpPr>
          <p:cNvPr id="13320" name="Line 12"/>
          <p:cNvSpPr>
            <a:spLocks noChangeShapeType="1"/>
          </p:cNvSpPr>
          <p:nvPr/>
        </p:nvSpPr>
        <p:spPr bwMode="auto">
          <a:xfrm>
            <a:off x="1909763" y="885825"/>
            <a:ext cx="309562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>
            <a:off x="1528763" y="2173288"/>
            <a:ext cx="971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773113" y="2028825"/>
            <a:ext cx="585787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FF0000"/>
                </a:solidFill>
              </a:rPr>
              <a:t>HEAT  </a:t>
            </a:r>
            <a:r>
              <a:rPr lang="en-AU" altLang="en-US" sz="1000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3323" name="Line 15"/>
          <p:cNvSpPr>
            <a:spLocks noChangeShapeType="1"/>
          </p:cNvSpPr>
          <p:nvPr/>
        </p:nvSpPr>
        <p:spPr bwMode="auto">
          <a:xfrm>
            <a:off x="1541463" y="2524125"/>
            <a:ext cx="9731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Text Box 16"/>
          <p:cNvSpPr txBox="1">
            <a:spLocks noChangeArrowheads="1"/>
          </p:cNvSpPr>
          <p:nvPr/>
        </p:nvSpPr>
        <p:spPr bwMode="auto">
          <a:xfrm>
            <a:off x="846138" y="2389188"/>
            <a:ext cx="6223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>
                <a:solidFill>
                  <a:srgbClr val="0000FF"/>
                </a:solidFill>
              </a:rPr>
              <a:t>WORK </a:t>
            </a:r>
            <a:r>
              <a:rPr lang="en-AU" altLang="en-US" sz="1000" i="1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3325" name="Text Box 17"/>
          <p:cNvSpPr txBox="1">
            <a:spLocks noChangeArrowheads="1"/>
          </p:cNvSpPr>
          <p:nvPr/>
        </p:nvSpPr>
        <p:spPr bwMode="auto">
          <a:xfrm>
            <a:off x="2590800" y="1366838"/>
            <a:ext cx="1619250" cy="1263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Quantity</a:t>
            </a:r>
            <a:r>
              <a:rPr lang="en-AU" altLang="en-US" sz="1000"/>
              <a:t>: mass </a:t>
            </a:r>
            <a:r>
              <a:rPr lang="en-AU" altLang="en-US" sz="1000" i="1">
                <a:latin typeface="Times New Roman" panose="02020603050405020304" pitchFamily="18" charset="0"/>
              </a:rPr>
              <a:t>m</a:t>
            </a:r>
            <a:r>
              <a:rPr lang="en-AU" altLang="en-US" sz="1000"/>
              <a:t>, moles </a:t>
            </a:r>
            <a:r>
              <a:rPr lang="en-AU" altLang="en-US" sz="1000" i="1">
                <a:latin typeface="Times New Roman" panose="02020603050405020304" pitchFamily="18" charset="0"/>
              </a:rPr>
              <a:t>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i="1">
                <a:latin typeface="Times New Roman" panose="02020603050405020304" pitchFamily="18" charset="0"/>
              </a:rPr>
              <a:t>                 </a:t>
            </a:r>
            <a:r>
              <a:rPr lang="en-AU" altLang="en-US" sz="1000" i="1"/>
              <a:t># </a:t>
            </a:r>
            <a:r>
              <a:rPr lang="en-AU" altLang="en-US" sz="1000"/>
              <a:t>molecules</a:t>
            </a:r>
            <a:r>
              <a:rPr lang="en-AU" altLang="en-US" sz="1000">
                <a:latin typeface="Times New Roman" panose="02020603050405020304" pitchFamily="18" charset="0"/>
              </a:rPr>
              <a:t>, </a:t>
            </a:r>
            <a:r>
              <a:rPr lang="en-AU" altLang="en-US" sz="1000" i="1">
                <a:latin typeface="Times New Roman" panose="02020603050405020304" pitchFamily="18" charset="0"/>
              </a:rPr>
              <a:t>N</a:t>
            </a:r>
            <a:r>
              <a:rPr lang="en-AU" altLang="en-US" sz="100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Dimensions</a:t>
            </a:r>
            <a:r>
              <a:rPr lang="en-AU" altLang="en-US" sz="1000"/>
              <a:t>: length </a:t>
            </a:r>
            <a:r>
              <a:rPr lang="en-AU" altLang="en-US" sz="1000" i="1">
                <a:latin typeface="Times New Roman" panose="02020603050405020304" pitchFamily="18" charset="0"/>
              </a:rPr>
              <a:t>L</a:t>
            </a:r>
            <a:r>
              <a:rPr lang="en-AU" altLang="en-US" sz="1000"/>
              <a:t>, area </a:t>
            </a:r>
            <a:r>
              <a:rPr lang="en-AU" altLang="en-US" sz="1000" i="1"/>
              <a:t>A</a:t>
            </a:r>
            <a:r>
              <a:rPr lang="en-AU" altLang="en-US" sz="1000"/>
              <a:t>, volume </a:t>
            </a:r>
            <a:r>
              <a:rPr lang="en-AU" altLang="en-US" sz="1000" i="1">
                <a:latin typeface="Times New Roman" panose="02020603050405020304" pitchFamily="18" charset="0"/>
              </a:rPr>
              <a:t>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Pressure</a:t>
            </a:r>
            <a:r>
              <a:rPr lang="en-AU" altLang="en-US" sz="1000"/>
              <a:t> </a:t>
            </a:r>
            <a:r>
              <a:rPr lang="en-AU" altLang="en-US" sz="1000" i="1">
                <a:latin typeface="Times New Roman" panose="02020603050405020304" pitchFamily="18" charset="0"/>
              </a:rPr>
              <a:t>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Temperature</a:t>
            </a:r>
            <a:r>
              <a:rPr lang="en-AU" altLang="en-US" sz="1000"/>
              <a:t> </a:t>
            </a:r>
            <a:r>
              <a:rPr lang="en-AU" altLang="en-US" sz="1000" i="1">
                <a:latin typeface="Times New Roman" panose="02020603050405020304" pitchFamily="18" charset="0"/>
              </a:rPr>
              <a:t>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Internal Energy</a:t>
            </a:r>
            <a:r>
              <a:rPr lang="en-AU" altLang="en-US" sz="1000"/>
              <a:t> </a:t>
            </a:r>
            <a:r>
              <a:rPr lang="en-AU" altLang="en-US" sz="1000" i="1">
                <a:latin typeface="Times New Roman" panose="02020603050405020304" pitchFamily="18" charset="0"/>
              </a:rPr>
              <a:t>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Entropy</a:t>
            </a:r>
            <a:r>
              <a:rPr lang="en-AU" altLang="en-US" sz="1000"/>
              <a:t> </a:t>
            </a:r>
            <a:r>
              <a:rPr lang="en-AU" altLang="en-US" sz="1000" i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3326" name="Text Box 19"/>
          <p:cNvSpPr txBox="1">
            <a:spLocks noChangeArrowheads="1"/>
          </p:cNvSpPr>
          <p:nvPr/>
        </p:nvSpPr>
        <p:spPr bwMode="auto">
          <a:xfrm>
            <a:off x="90488" y="1073150"/>
            <a:ext cx="1908175" cy="815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3544" tIns="21772" rIns="43544" bIns="21772">
            <a:spAutoFit/>
          </a:bodyPr>
          <a:lstStyle>
            <a:lvl1pPr defTabSz="434975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17488" indent="-136525" defTabSz="434975">
              <a:spcBef>
                <a:spcPct val="20000"/>
              </a:spcBef>
              <a:buChar char="–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34975" indent="-109538" defTabSz="434975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52463" indent="-109538" defTabSz="434975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71538" indent="-107950" defTabSz="434975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287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7859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431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00338" indent="-107950" defTabSz="434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000" b="1"/>
              <a:t>Thermodynamic process</a:t>
            </a:r>
            <a:r>
              <a:rPr lang="en-AU" altLang="en-US" sz="1000"/>
              <a:t>: changes in </a:t>
            </a:r>
            <a:r>
              <a:rPr lang="en-AU" altLang="en-US" sz="1000" i="1">
                <a:latin typeface="Times New Roman" panose="02020603050405020304" pitchFamily="18" charset="0"/>
              </a:rPr>
              <a:t>p</a:t>
            </a:r>
            <a:r>
              <a:rPr lang="en-AU" altLang="en-US" sz="1000">
                <a:latin typeface="Times New Roman" panose="02020603050405020304" pitchFamily="18" charset="0"/>
              </a:rPr>
              <a:t>,</a:t>
            </a:r>
            <a:r>
              <a:rPr lang="en-AU" altLang="en-US" sz="1000" i="1">
                <a:latin typeface="Times New Roman" panose="02020603050405020304" pitchFamily="18" charset="0"/>
              </a:rPr>
              <a:t>V</a:t>
            </a:r>
            <a:r>
              <a:rPr lang="en-AU" altLang="en-US" sz="1000">
                <a:latin typeface="Times New Roman" panose="02020603050405020304" pitchFamily="18" charset="0"/>
              </a:rPr>
              <a:t>,</a:t>
            </a:r>
            <a:r>
              <a:rPr lang="en-AU" altLang="en-US" sz="1000" i="1">
                <a:latin typeface="Times New Roman" panose="02020603050405020304" pitchFamily="18" charset="0"/>
              </a:rPr>
              <a:t>T</a:t>
            </a:r>
            <a:r>
              <a:rPr lang="en-AU" altLang="en-US" sz="1000">
                <a:latin typeface="Times New Roman" panose="02020603050405020304" pitchFamily="18" charset="0"/>
              </a:rPr>
              <a:t>, </a:t>
            </a:r>
            <a:r>
              <a:rPr lang="en-AU" altLang="en-US" sz="1000" i="1">
                <a:latin typeface="Times New Roman" panose="02020603050405020304" pitchFamily="18" charset="0"/>
              </a:rPr>
              <a:t>U</a:t>
            </a:r>
            <a:r>
              <a:rPr lang="en-AU" altLang="en-US" sz="1000">
                <a:latin typeface="Times New Roman" panose="02020603050405020304" pitchFamily="18" charset="0"/>
              </a:rPr>
              <a:t>, </a:t>
            </a:r>
            <a:r>
              <a:rPr lang="en-AU" altLang="en-US" sz="1000" i="1">
                <a:latin typeface="Times New Roman" panose="02020603050405020304" pitchFamily="18" charset="0"/>
              </a:rPr>
              <a:t>S</a:t>
            </a:r>
            <a:r>
              <a:rPr lang="en-AU" altLang="en-US" sz="1000"/>
              <a:t>… by heat </a:t>
            </a:r>
            <a:r>
              <a:rPr lang="en-AU" altLang="en-US" sz="10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AU" altLang="en-US" sz="1000"/>
              <a:t> added or removed and/or work done </a:t>
            </a:r>
            <a:r>
              <a:rPr lang="en-AU" altLang="en-US" sz="1000" b="1" i="1">
                <a:solidFill>
                  <a:srgbClr val="0000CC"/>
                </a:solidFill>
                <a:latin typeface="Times New Roman" panose="02020603050405020304" pitchFamily="18" charset="0"/>
              </a:rPr>
              <a:t>W</a:t>
            </a:r>
            <a:r>
              <a:rPr lang="en-AU" altLang="en-US" sz="1000"/>
              <a:t> </a:t>
            </a:r>
            <a:r>
              <a:rPr lang="en-AU" altLang="en-US" sz="1000" b="1">
                <a:solidFill>
                  <a:srgbClr val="0000CC"/>
                </a:solidFill>
              </a:rPr>
              <a:t>on</a:t>
            </a:r>
            <a:r>
              <a:rPr lang="en-AU" altLang="en-US" sz="1000"/>
              <a:t> or </a:t>
            </a:r>
            <a:r>
              <a:rPr lang="en-AU" altLang="en-US" sz="1000" b="1">
                <a:solidFill>
                  <a:srgbClr val="0000CC"/>
                </a:solidFill>
              </a:rPr>
              <a:t>by</a:t>
            </a:r>
            <a:r>
              <a:rPr lang="en-AU" altLang="en-US" sz="1000" b="1"/>
              <a:t> </a:t>
            </a:r>
            <a:r>
              <a:rPr lang="en-AU" altLang="en-US" sz="1000"/>
              <a:t>the system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POINTS" val="1"/>
  <p:tag name="TIME" val="15"/>
  <p:tag name="QUESTION" val="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49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49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2355</Words>
  <Application>Microsoft Office PowerPoint</Application>
  <PresentationFormat>Custom</PresentationFormat>
  <Paragraphs>446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Times New Roman</vt:lpstr>
      <vt:lpstr>Comic Sans MS</vt:lpstr>
      <vt:lpstr>Symbol</vt:lpstr>
      <vt:lpstr>Wingdings 2</vt:lpstr>
      <vt:lpstr>Bookman Old Style</vt:lpstr>
      <vt:lpstr>Bradley Hand ITC</vt:lpstr>
      <vt:lpstr>Wingdings</vt:lpstr>
      <vt:lpstr>Default Design</vt:lpstr>
      <vt:lpstr>Microsoft Formel-Editor 3.0</vt:lpstr>
      <vt:lpstr>MathType 5.0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Gas Thermometer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cooper</dc:creator>
  <cp:lastModifiedBy>Ian Cooper</cp:lastModifiedBy>
  <cp:revision>50</cp:revision>
  <dcterms:created xsi:type="dcterms:W3CDTF">2006-02-03T02:22:46Z</dcterms:created>
  <dcterms:modified xsi:type="dcterms:W3CDTF">2017-03-24T09:14:08Z</dcterms:modified>
</cp:coreProperties>
</file>